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9" r:id="rId2"/>
    <p:sldId id="272" r:id="rId3"/>
    <p:sldId id="274" r:id="rId4"/>
    <p:sldId id="263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37" autoAdjust="0"/>
  </p:normalViewPr>
  <p:slideViewPr>
    <p:cSldViewPr>
      <p:cViewPr varScale="1">
        <p:scale>
          <a:sx n="73" d="100"/>
          <a:sy n="73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65A0223-2ADB-475E-8E30-3985D7D55812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C8ABC8D-6F2E-4BD0-9384-907B50A013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00B1271-3023-49ED-A214-0181A3F8CE3A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FCBEDE5C-89EA-48BC-A30F-C9CE768BAA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2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EDE5C-89EA-48BC-A30F-C9CE768BAAC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n-US" sz="120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EDE5C-89EA-48BC-A30F-C9CE768BAA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low tones carry speech energy and volume, they contribute little to the intelligibility. I’ll </a:t>
            </a:r>
            <a:r>
              <a:rPr lang="en-US" smtClean="0"/>
              <a:t>demonstrate.”</a:t>
            </a:r>
            <a:r>
              <a:rPr lang="en-US" baseline="0" smtClean="0"/>
              <a:t>  </a:t>
            </a:r>
            <a:r>
              <a:rPr lang="en-US" smtClean="0"/>
              <a:t>[</a:t>
            </a:r>
            <a:r>
              <a:rPr lang="en-US" dirty="0" smtClean="0"/>
              <a:t>play low frequency clip; audience will probably have trouble understanding what was said]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EDE5C-89EA-48BC-A30F-C9CE768BAA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4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59300"/>
            <a:ext cx="5362575" cy="43227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1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6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E9017-D72F-4D24-B915-B34FA60DE9A9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BE8C-17DE-4437-9257-D7E08CB8D6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0E53-3731-430C-9C07-2F0DAA9DE016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0DE0-0320-4B88-9A08-F9EC62657B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D1AE-6477-4AE7-9128-614B91B483D8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9494-6838-4855-92A8-D57B366D93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B820-284C-4049-AE80-E1E859F1B5DE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1983-4A03-4A0B-8209-E0782CFD4C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A323-4AD0-4F82-A9B4-3D1A7B682310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A1F55-DCAE-4F4B-9D9C-3F00C0E14B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CB73-04F5-431D-9999-36236B34EFA0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95D7-B75C-41E0-A2AD-F1E189D86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4E91-7DA9-49B1-8CAD-7483C17F7C95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CE65-11D4-4CDA-8845-6189096BDE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6FD5-B6C2-460B-B44A-D3467DB32363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C236-1B80-480E-A360-6CD5A023F8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12E2-B8BD-4C10-BAC0-7763E8D6F858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40DB-64CD-49DB-96FD-F505D92320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AE55-6CFF-467B-925A-C350F65382D2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0AC5-AEF4-4B19-BE36-F7FF804EF1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D66E5-FB85-44D3-B21B-E535CE43BF37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2AC1-EE26-49F8-A155-A9DA5A9DE7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22BAFD-AA9D-4BFD-A973-530DB367EF21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48871B-02A1-4F1C-BD74-48B2FE40BE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audio" Target="../media/audio19.wav"/><Relationship Id="rId3" Type="http://schemas.openxmlformats.org/officeDocument/2006/relationships/image" Target="../media/image2.png"/><Relationship Id="rId7" Type="http://schemas.openxmlformats.org/officeDocument/2006/relationships/audio" Target="../media/audio13.wav"/><Relationship Id="rId12" Type="http://schemas.openxmlformats.org/officeDocument/2006/relationships/audio" Target="../media/audio18.wav"/><Relationship Id="rId2" Type="http://schemas.openxmlformats.org/officeDocument/2006/relationships/notesSlide" Target="../notesSlides/notesSlide4.xml"/><Relationship Id="rId16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11" Type="http://schemas.openxmlformats.org/officeDocument/2006/relationships/audio" Target="../media/audio17.wav"/><Relationship Id="rId5" Type="http://schemas.openxmlformats.org/officeDocument/2006/relationships/audio" Target="../media/audio11.wav"/><Relationship Id="rId15" Type="http://schemas.openxmlformats.org/officeDocument/2006/relationships/audio" Target="../media/audio21.wav"/><Relationship Id="rId10" Type="http://schemas.openxmlformats.org/officeDocument/2006/relationships/audio" Target="../media/audio16.wav"/><Relationship Id="rId4" Type="http://schemas.openxmlformats.org/officeDocument/2006/relationships/image" Target="../media/image3.png"/><Relationship Id="rId9" Type="http://schemas.openxmlformats.org/officeDocument/2006/relationships/audio" Target="../media/audio15.wav"/><Relationship Id="rId14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633046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rgbClr val="D4760C"/>
                </a:solidFill>
                <a:latin typeface="Arial" charset="0"/>
              </a:rPr>
              <a:t>The distance problem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0292" y="2636838"/>
            <a:ext cx="269631" cy="387350"/>
            <a:chOff x="485" y="1759"/>
            <a:chExt cx="121" cy="176"/>
          </a:xfrm>
        </p:grpSpPr>
        <p:sp>
          <p:nvSpPr>
            <p:cNvPr id="248836" name="Oval 4"/>
            <p:cNvSpPr>
              <a:spLocks noChangeArrowheads="1"/>
            </p:cNvSpPr>
            <p:nvPr/>
          </p:nvSpPr>
          <p:spPr bwMode="auto">
            <a:xfrm>
              <a:off x="485" y="1759"/>
              <a:ext cx="121" cy="17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37" name="Freeform 5"/>
            <p:cNvSpPr>
              <a:spLocks/>
            </p:cNvSpPr>
            <p:nvPr/>
          </p:nvSpPr>
          <p:spPr bwMode="auto">
            <a:xfrm>
              <a:off x="568" y="1837"/>
              <a:ext cx="19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60"/>
                </a:cxn>
                <a:cxn ang="0">
                  <a:pos x="144" y="232"/>
                </a:cxn>
                <a:cxn ang="0">
                  <a:pos x="8" y="248"/>
                </a:cxn>
              </a:cxnLst>
              <a:rect l="0" t="0" r="r" b="b"/>
              <a:pathLst>
                <a:path w="144" h="248">
                  <a:moveTo>
                    <a:pt x="0" y="0"/>
                  </a:moveTo>
                  <a:lnTo>
                    <a:pt x="136" y="160"/>
                  </a:lnTo>
                  <a:lnTo>
                    <a:pt x="144" y="232"/>
                  </a:lnTo>
                  <a:lnTo>
                    <a:pt x="8" y="2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38" name="Freeform 6"/>
            <p:cNvSpPr>
              <a:spLocks/>
            </p:cNvSpPr>
            <p:nvPr/>
          </p:nvSpPr>
          <p:spPr bwMode="auto">
            <a:xfrm>
              <a:off x="540" y="1822"/>
              <a:ext cx="26" cy="11"/>
            </a:xfrm>
            <a:custGeom>
              <a:avLst/>
              <a:gdLst/>
              <a:ahLst/>
              <a:cxnLst>
                <a:cxn ang="0">
                  <a:pos x="200" y="40"/>
                </a:cxn>
                <a:cxn ang="0">
                  <a:pos x="144" y="0"/>
                </a:cxn>
                <a:cxn ang="0">
                  <a:pos x="32" y="40"/>
                </a:cxn>
                <a:cxn ang="0">
                  <a:pos x="0" y="80"/>
                </a:cxn>
              </a:cxnLst>
              <a:rect l="0" t="0" r="r" b="b"/>
              <a:pathLst>
                <a:path w="200" h="80">
                  <a:moveTo>
                    <a:pt x="200" y="40"/>
                  </a:moveTo>
                  <a:lnTo>
                    <a:pt x="144" y="0"/>
                  </a:lnTo>
                  <a:lnTo>
                    <a:pt x="32" y="40"/>
                  </a:lnTo>
                  <a:lnTo>
                    <a:pt x="0" y="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39" name="Freeform 7"/>
            <p:cNvSpPr>
              <a:spLocks/>
            </p:cNvSpPr>
            <p:nvPr/>
          </p:nvSpPr>
          <p:spPr bwMode="auto">
            <a:xfrm>
              <a:off x="571" y="1818"/>
              <a:ext cx="19" cy="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0" y="0"/>
                </a:cxn>
                <a:cxn ang="0">
                  <a:pos x="144" y="16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lnTo>
                    <a:pt x="80" y="0"/>
                  </a:lnTo>
                  <a:lnTo>
                    <a:pt x="144" y="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0" name="Oval 8"/>
            <p:cNvSpPr>
              <a:spLocks noChangeArrowheads="1"/>
            </p:cNvSpPr>
            <p:nvPr/>
          </p:nvSpPr>
          <p:spPr bwMode="auto">
            <a:xfrm>
              <a:off x="551" y="1833"/>
              <a:ext cx="9" cy="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1" name="Oval 9"/>
            <p:cNvSpPr>
              <a:spLocks noChangeArrowheads="1"/>
            </p:cNvSpPr>
            <p:nvPr/>
          </p:nvSpPr>
          <p:spPr bwMode="auto">
            <a:xfrm>
              <a:off x="579" y="1831"/>
              <a:ext cx="8" cy="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2" name="Freeform 10"/>
            <p:cNvSpPr>
              <a:spLocks/>
            </p:cNvSpPr>
            <p:nvPr/>
          </p:nvSpPr>
          <p:spPr bwMode="auto">
            <a:xfrm>
              <a:off x="486" y="1760"/>
              <a:ext cx="107" cy="124"/>
            </a:xfrm>
            <a:custGeom>
              <a:avLst/>
              <a:gdLst/>
              <a:ahLst/>
              <a:cxnLst>
                <a:cxn ang="0">
                  <a:pos x="944" y="456"/>
                </a:cxn>
                <a:cxn ang="0">
                  <a:pos x="800" y="384"/>
                </a:cxn>
                <a:cxn ang="0">
                  <a:pos x="712" y="392"/>
                </a:cxn>
                <a:cxn ang="0">
                  <a:pos x="600" y="360"/>
                </a:cxn>
                <a:cxn ang="0">
                  <a:pos x="480" y="424"/>
                </a:cxn>
                <a:cxn ang="0">
                  <a:pos x="352" y="472"/>
                </a:cxn>
                <a:cxn ang="0">
                  <a:pos x="312" y="384"/>
                </a:cxn>
                <a:cxn ang="0">
                  <a:pos x="328" y="496"/>
                </a:cxn>
                <a:cxn ang="0">
                  <a:pos x="248" y="664"/>
                </a:cxn>
                <a:cxn ang="0">
                  <a:pos x="232" y="608"/>
                </a:cxn>
                <a:cxn ang="0">
                  <a:pos x="160" y="600"/>
                </a:cxn>
                <a:cxn ang="0">
                  <a:pos x="144" y="648"/>
                </a:cxn>
                <a:cxn ang="0">
                  <a:pos x="144" y="768"/>
                </a:cxn>
                <a:cxn ang="0">
                  <a:pos x="240" y="856"/>
                </a:cxn>
                <a:cxn ang="0">
                  <a:pos x="216" y="960"/>
                </a:cxn>
                <a:cxn ang="0">
                  <a:pos x="136" y="1008"/>
                </a:cxn>
                <a:cxn ang="0">
                  <a:pos x="56" y="1032"/>
                </a:cxn>
                <a:cxn ang="0">
                  <a:pos x="0" y="760"/>
                </a:cxn>
                <a:cxn ang="0">
                  <a:pos x="24" y="504"/>
                </a:cxn>
                <a:cxn ang="0">
                  <a:pos x="96" y="280"/>
                </a:cxn>
                <a:cxn ang="0">
                  <a:pos x="184" y="152"/>
                </a:cxn>
                <a:cxn ang="0">
                  <a:pos x="328" y="48"/>
                </a:cxn>
                <a:cxn ang="0">
                  <a:pos x="496" y="0"/>
                </a:cxn>
                <a:cxn ang="0">
                  <a:pos x="632" y="24"/>
                </a:cxn>
                <a:cxn ang="0">
                  <a:pos x="808" y="152"/>
                </a:cxn>
                <a:cxn ang="0">
                  <a:pos x="912" y="312"/>
                </a:cxn>
                <a:cxn ang="0">
                  <a:pos x="944" y="456"/>
                </a:cxn>
              </a:cxnLst>
              <a:rect l="0" t="0" r="r" b="b"/>
              <a:pathLst>
                <a:path w="944" h="1032">
                  <a:moveTo>
                    <a:pt x="944" y="456"/>
                  </a:moveTo>
                  <a:lnTo>
                    <a:pt x="800" y="384"/>
                  </a:lnTo>
                  <a:lnTo>
                    <a:pt x="712" y="392"/>
                  </a:lnTo>
                  <a:lnTo>
                    <a:pt x="600" y="360"/>
                  </a:lnTo>
                  <a:lnTo>
                    <a:pt x="480" y="424"/>
                  </a:lnTo>
                  <a:lnTo>
                    <a:pt x="352" y="472"/>
                  </a:lnTo>
                  <a:lnTo>
                    <a:pt x="312" y="384"/>
                  </a:lnTo>
                  <a:lnTo>
                    <a:pt x="328" y="496"/>
                  </a:lnTo>
                  <a:lnTo>
                    <a:pt x="248" y="664"/>
                  </a:lnTo>
                  <a:lnTo>
                    <a:pt x="232" y="608"/>
                  </a:lnTo>
                  <a:lnTo>
                    <a:pt x="160" y="600"/>
                  </a:lnTo>
                  <a:lnTo>
                    <a:pt x="144" y="648"/>
                  </a:lnTo>
                  <a:lnTo>
                    <a:pt x="144" y="768"/>
                  </a:lnTo>
                  <a:lnTo>
                    <a:pt x="240" y="856"/>
                  </a:lnTo>
                  <a:lnTo>
                    <a:pt x="216" y="960"/>
                  </a:lnTo>
                  <a:lnTo>
                    <a:pt x="136" y="1008"/>
                  </a:lnTo>
                  <a:lnTo>
                    <a:pt x="56" y="1032"/>
                  </a:lnTo>
                  <a:lnTo>
                    <a:pt x="0" y="760"/>
                  </a:lnTo>
                  <a:lnTo>
                    <a:pt x="24" y="504"/>
                  </a:lnTo>
                  <a:lnTo>
                    <a:pt x="96" y="280"/>
                  </a:lnTo>
                  <a:lnTo>
                    <a:pt x="184" y="152"/>
                  </a:lnTo>
                  <a:lnTo>
                    <a:pt x="328" y="48"/>
                  </a:lnTo>
                  <a:lnTo>
                    <a:pt x="496" y="0"/>
                  </a:lnTo>
                  <a:lnTo>
                    <a:pt x="632" y="24"/>
                  </a:lnTo>
                  <a:lnTo>
                    <a:pt x="808" y="152"/>
                  </a:lnTo>
                  <a:lnTo>
                    <a:pt x="912" y="312"/>
                  </a:lnTo>
                  <a:lnTo>
                    <a:pt x="944" y="45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36078" y="2546351"/>
            <a:ext cx="465992" cy="657225"/>
            <a:chOff x="1038" y="1768"/>
            <a:chExt cx="360" cy="508"/>
          </a:xfrm>
        </p:grpSpPr>
        <p:sp>
          <p:nvSpPr>
            <p:cNvPr id="248844" name="Oval 12"/>
            <p:cNvSpPr>
              <a:spLocks noChangeArrowheads="1"/>
            </p:cNvSpPr>
            <p:nvPr/>
          </p:nvSpPr>
          <p:spPr bwMode="auto">
            <a:xfrm>
              <a:off x="1052" y="1772"/>
              <a:ext cx="346" cy="504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5" name="Freeform 13"/>
            <p:cNvSpPr>
              <a:spLocks/>
            </p:cNvSpPr>
            <p:nvPr/>
          </p:nvSpPr>
          <p:spPr bwMode="auto">
            <a:xfrm>
              <a:off x="1290" y="1996"/>
              <a:ext cx="54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60"/>
                </a:cxn>
                <a:cxn ang="0">
                  <a:pos x="144" y="232"/>
                </a:cxn>
                <a:cxn ang="0">
                  <a:pos x="8" y="248"/>
                </a:cxn>
              </a:cxnLst>
              <a:rect l="0" t="0" r="r" b="b"/>
              <a:pathLst>
                <a:path w="144" h="248">
                  <a:moveTo>
                    <a:pt x="0" y="0"/>
                  </a:moveTo>
                  <a:lnTo>
                    <a:pt x="136" y="160"/>
                  </a:lnTo>
                  <a:lnTo>
                    <a:pt x="144" y="232"/>
                  </a:lnTo>
                  <a:lnTo>
                    <a:pt x="8" y="2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6" name="Freeform 14"/>
            <p:cNvSpPr>
              <a:spLocks/>
            </p:cNvSpPr>
            <p:nvPr/>
          </p:nvSpPr>
          <p:spPr bwMode="auto">
            <a:xfrm>
              <a:off x="1208" y="1951"/>
              <a:ext cx="76" cy="32"/>
            </a:xfrm>
            <a:custGeom>
              <a:avLst/>
              <a:gdLst/>
              <a:ahLst/>
              <a:cxnLst>
                <a:cxn ang="0">
                  <a:pos x="200" y="40"/>
                </a:cxn>
                <a:cxn ang="0">
                  <a:pos x="144" y="0"/>
                </a:cxn>
                <a:cxn ang="0">
                  <a:pos x="32" y="40"/>
                </a:cxn>
                <a:cxn ang="0">
                  <a:pos x="0" y="80"/>
                </a:cxn>
              </a:cxnLst>
              <a:rect l="0" t="0" r="r" b="b"/>
              <a:pathLst>
                <a:path w="200" h="80">
                  <a:moveTo>
                    <a:pt x="200" y="40"/>
                  </a:moveTo>
                  <a:lnTo>
                    <a:pt x="144" y="0"/>
                  </a:lnTo>
                  <a:lnTo>
                    <a:pt x="32" y="40"/>
                  </a:lnTo>
                  <a:lnTo>
                    <a:pt x="0" y="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7" name="Freeform 15"/>
            <p:cNvSpPr>
              <a:spLocks/>
            </p:cNvSpPr>
            <p:nvPr/>
          </p:nvSpPr>
          <p:spPr bwMode="auto">
            <a:xfrm>
              <a:off x="1299" y="1941"/>
              <a:ext cx="54" cy="1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0" y="0"/>
                </a:cxn>
                <a:cxn ang="0">
                  <a:pos x="144" y="16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lnTo>
                    <a:pt x="80" y="0"/>
                  </a:lnTo>
                  <a:lnTo>
                    <a:pt x="144" y="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8" name="Oval 16"/>
            <p:cNvSpPr>
              <a:spLocks noChangeArrowheads="1"/>
            </p:cNvSpPr>
            <p:nvPr/>
          </p:nvSpPr>
          <p:spPr bwMode="auto">
            <a:xfrm>
              <a:off x="1242" y="1983"/>
              <a:ext cx="24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49" name="Oval 17"/>
            <p:cNvSpPr>
              <a:spLocks noChangeArrowheads="1"/>
            </p:cNvSpPr>
            <p:nvPr/>
          </p:nvSpPr>
          <p:spPr bwMode="auto">
            <a:xfrm>
              <a:off x="1320" y="1977"/>
              <a:ext cx="24" cy="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0" name="Line 18"/>
            <p:cNvSpPr>
              <a:spLocks noChangeShapeType="1"/>
            </p:cNvSpPr>
            <p:nvPr/>
          </p:nvSpPr>
          <p:spPr bwMode="auto">
            <a:xfrm>
              <a:off x="1264" y="21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1" name="Freeform 19"/>
            <p:cNvSpPr>
              <a:spLocks/>
            </p:cNvSpPr>
            <p:nvPr/>
          </p:nvSpPr>
          <p:spPr bwMode="auto">
            <a:xfrm>
              <a:off x="1038" y="1768"/>
              <a:ext cx="347" cy="380"/>
            </a:xfrm>
            <a:custGeom>
              <a:avLst/>
              <a:gdLst/>
              <a:ahLst/>
              <a:cxnLst>
                <a:cxn ang="0">
                  <a:pos x="944" y="456"/>
                </a:cxn>
                <a:cxn ang="0">
                  <a:pos x="800" y="384"/>
                </a:cxn>
                <a:cxn ang="0">
                  <a:pos x="712" y="392"/>
                </a:cxn>
                <a:cxn ang="0">
                  <a:pos x="600" y="360"/>
                </a:cxn>
                <a:cxn ang="0">
                  <a:pos x="480" y="424"/>
                </a:cxn>
                <a:cxn ang="0">
                  <a:pos x="352" y="472"/>
                </a:cxn>
                <a:cxn ang="0">
                  <a:pos x="312" y="384"/>
                </a:cxn>
                <a:cxn ang="0">
                  <a:pos x="328" y="496"/>
                </a:cxn>
                <a:cxn ang="0">
                  <a:pos x="248" y="664"/>
                </a:cxn>
                <a:cxn ang="0">
                  <a:pos x="232" y="608"/>
                </a:cxn>
                <a:cxn ang="0">
                  <a:pos x="160" y="600"/>
                </a:cxn>
                <a:cxn ang="0">
                  <a:pos x="144" y="648"/>
                </a:cxn>
                <a:cxn ang="0">
                  <a:pos x="144" y="768"/>
                </a:cxn>
                <a:cxn ang="0">
                  <a:pos x="240" y="856"/>
                </a:cxn>
                <a:cxn ang="0">
                  <a:pos x="216" y="960"/>
                </a:cxn>
                <a:cxn ang="0">
                  <a:pos x="136" y="1008"/>
                </a:cxn>
                <a:cxn ang="0">
                  <a:pos x="56" y="1032"/>
                </a:cxn>
                <a:cxn ang="0">
                  <a:pos x="0" y="760"/>
                </a:cxn>
                <a:cxn ang="0">
                  <a:pos x="24" y="504"/>
                </a:cxn>
                <a:cxn ang="0">
                  <a:pos x="96" y="280"/>
                </a:cxn>
                <a:cxn ang="0">
                  <a:pos x="184" y="152"/>
                </a:cxn>
                <a:cxn ang="0">
                  <a:pos x="328" y="48"/>
                </a:cxn>
                <a:cxn ang="0">
                  <a:pos x="496" y="0"/>
                </a:cxn>
                <a:cxn ang="0">
                  <a:pos x="632" y="24"/>
                </a:cxn>
                <a:cxn ang="0">
                  <a:pos x="808" y="152"/>
                </a:cxn>
                <a:cxn ang="0">
                  <a:pos x="912" y="312"/>
                </a:cxn>
                <a:cxn ang="0">
                  <a:pos x="944" y="456"/>
                </a:cxn>
              </a:cxnLst>
              <a:rect l="0" t="0" r="r" b="b"/>
              <a:pathLst>
                <a:path w="944" h="1032">
                  <a:moveTo>
                    <a:pt x="944" y="456"/>
                  </a:moveTo>
                  <a:lnTo>
                    <a:pt x="800" y="384"/>
                  </a:lnTo>
                  <a:lnTo>
                    <a:pt x="712" y="392"/>
                  </a:lnTo>
                  <a:lnTo>
                    <a:pt x="600" y="360"/>
                  </a:lnTo>
                  <a:lnTo>
                    <a:pt x="480" y="424"/>
                  </a:lnTo>
                  <a:lnTo>
                    <a:pt x="352" y="472"/>
                  </a:lnTo>
                  <a:lnTo>
                    <a:pt x="312" y="384"/>
                  </a:lnTo>
                  <a:lnTo>
                    <a:pt x="328" y="496"/>
                  </a:lnTo>
                  <a:lnTo>
                    <a:pt x="248" y="664"/>
                  </a:lnTo>
                  <a:lnTo>
                    <a:pt x="232" y="608"/>
                  </a:lnTo>
                  <a:lnTo>
                    <a:pt x="160" y="600"/>
                  </a:lnTo>
                  <a:lnTo>
                    <a:pt x="144" y="648"/>
                  </a:lnTo>
                  <a:lnTo>
                    <a:pt x="144" y="768"/>
                  </a:lnTo>
                  <a:lnTo>
                    <a:pt x="240" y="856"/>
                  </a:lnTo>
                  <a:lnTo>
                    <a:pt x="216" y="960"/>
                  </a:lnTo>
                  <a:lnTo>
                    <a:pt x="136" y="1008"/>
                  </a:lnTo>
                  <a:lnTo>
                    <a:pt x="56" y="1032"/>
                  </a:lnTo>
                  <a:lnTo>
                    <a:pt x="0" y="760"/>
                  </a:lnTo>
                  <a:lnTo>
                    <a:pt x="24" y="504"/>
                  </a:lnTo>
                  <a:lnTo>
                    <a:pt x="96" y="280"/>
                  </a:lnTo>
                  <a:lnTo>
                    <a:pt x="184" y="152"/>
                  </a:lnTo>
                  <a:lnTo>
                    <a:pt x="328" y="48"/>
                  </a:lnTo>
                  <a:lnTo>
                    <a:pt x="496" y="0"/>
                  </a:lnTo>
                  <a:lnTo>
                    <a:pt x="632" y="24"/>
                  </a:lnTo>
                  <a:lnTo>
                    <a:pt x="808" y="152"/>
                  </a:lnTo>
                  <a:lnTo>
                    <a:pt x="912" y="312"/>
                  </a:lnTo>
                  <a:lnTo>
                    <a:pt x="944" y="45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00097" y="2546350"/>
            <a:ext cx="1332034" cy="1924050"/>
            <a:chOff x="2408" y="1768"/>
            <a:chExt cx="960" cy="1386"/>
          </a:xfrm>
        </p:grpSpPr>
        <p:sp>
          <p:nvSpPr>
            <p:cNvPr id="248853" name="Oval 21"/>
            <p:cNvSpPr>
              <a:spLocks noChangeArrowheads="1"/>
            </p:cNvSpPr>
            <p:nvPr/>
          </p:nvSpPr>
          <p:spPr bwMode="auto">
            <a:xfrm>
              <a:off x="2440" y="1804"/>
              <a:ext cx="928" cy="135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4" name="Freeform 22"/>
            <p:cNvSpPr>
              <a:spLocks/>
            </p:cNvSpPr>
            <p:nvPr/>
          </p:nvSpPr>
          <p:spPr bwMode="auto">
            <a:xfrm>
              <a:off x="3078" y="2405"/>
              <a:ext cx="145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60"/>
                </a:cxn>
                <a:cxn ang="0">
                  <a:pos x="144" y="232"/>
                </a:cxn>
                <a:cxn ang="0">
                  <a:pos x="8" y="248"/>
                </a:cxn>
              </a:cxnLst>
              <a:rect l="0" t="0" r="r" b="b"/>
              <a:pathLst>
                <a:path w="144" h="248">
                  <a:moveTo>
                    <a:pt x="0" y="0"/>
                  </a:moveTo>
                  <a:lnTo>
                    <a:pt x="136" y="160"/>
                  </a:lnTo>
                  <a:lnTo>
                    <a:pt x="144" y="232"/>
                  </a:lnTo>
                  <a:lnTo>
                    <a:pt x="8" y="2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5" name="Freeform 23"/>
            <p:cNvSpPr>
              <a:spLocks/>
            </p:cNvSpPr>
            <p:nvPr/>
          </p:nvSpPr>
          <p:spPr bwMode="auto">
            <a:xfrm>
              <a:off x="2860" y="2283"/>
              <a:ext cx="201" cy="87"/>
            </a:xfrm>
            <a:custGeom>
              <a:avLst/>
              <a:gdLst/>
              <a:ahLst/>
              <a:cxnLst>
                <a:cxn ang="0">
                  <a:pos x="200" y="40"/>
                </a:cxn>
                <a:cxn ang="0">
                  <a:pos x="144" y="0"/>
                </a:cxn>
                <a:cxn ang="0">
                  <a:pos x="32" y="40"/>
                </a:cxn>
                <a:cxn ang="0">
                  <a:pos x="0" y="80"/>
                </a:cxn>
              </a:cxnLst>
              <a:rect l="0" t="0" r="r" b="b"/>
              <a:pathLst>
                <a:path w="200" h="80">
                  <a:moveTo>
                    <a:pt x="200" y="40"/>
                  </a:moveTo>
                  <a:lnTo>
                    <a:pt x="144" y="0"/>
                  </a:lnTo>
                  <a:lnTo>
                    <a:pt x="32" y="40"/>
                  </a:lnTo>
                  <a:lnTo>
                    <a:pt x="0" y="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6" name="Freeform 24"/>
            <p:cNvSpPr>
              <a:spLocks/>
            </p:cNvSpPr>
            <p:nvPr/>
          </p:nvSpPr>
          <p:spPr bwMode="auto">
            <a:xfrm>
              <a:off x="3102" y="2257"/>
              <a:ext cx="145" cy="5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0" y="0"/>
                </a:cxn>
                <a:cxn ang="0">
                  <a:pos x="144" y="16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lnTo>
                    <a:pt x="80" y="0"/>
                  </a:lnTo>
                  <a:lnTo>
                    <a:pt x="144" y="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7" name="Oval 25"/>
            <p:cNvSpPr>
              <a:spLocks noChangeArrowheads="1"/>
            </p:cNvSpPr>
            <p:nvPr/>
          </p:nvSpPr>
          <p:spPr bwMode="auto">
            <a:xfrm>
              <a:off x="2949" y="2370"/>
              <a:ext cx="64" cy="16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Oval 26"/>
            <p:cNvSpPr>
              <a:spLocks noChangeArrowheads="1"/>
            </p:cNvSpPr>
            <p:nvPr/>
          </p:nvSpPr>
          <p:spPr bwMode="auto">
            <a:xfrm>
              <a:off x="3158" y="2353"/>
              <a:ext cx="65" cy="1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3032" y="2824"/>
              <a:ext cx="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0" name="Freeform 28"/>
            <p:cNvSpPr>
              <a:spLocks/>
            </p:cNvSpPr>
            <p:nvPr/>
          </p:nvSpPr>
          <p:spPr bwMode="auto">
            <a:xfrm>
              <a:off x="2408" y="1768"/>
              <a:ext cx="944" cy="1032"/>
            </a:xfrm>
            <a:custGeom>
              <a:avLst/>
              <a:gdLst/>
              <a:ahLst/>
              <a:cxnLst>
                <a:cxn ang="0">
                  <a:pos x="944" y="456"/>
                </a:cxn>
                <a:cxn ang="0">
                  <a:pos x="800" y="384"/>
                </a:cxn>
                <a:cxn ang="0">
                  <a:pos x="712" y="392"/>
                </a:cxn>
                <a:cxn ang="0">
                  <a:pos x="600" y="360"/>
                </a:cxn>
                <a:cxn ang="0">
                  <a:pos x="480" y="424"/>
                </a:cxn>
                <a:cxn ang="0">
                  <a:pos x="352" y="472"/>
                </a:cxn>
                <a:cxn ang="0">
                  <a:pos x="312" y="384"/>
                </a:cxn>
                <a:cxn ang="0">
                  <a:pos x="328" y="496"/>
                </a:cxn>
                <a:cxn ang="0">
                  <a:pos x="248" y="664"/>
                </a:cxn>
                <a:cxn ang="0">
                  <a:pos x="232" y="608"/>
                </a:cxn>
                <a:cxn ang="0">
                  <a:pos x="160" y="600"/>
                </a:cxn>
                <a:cxn ang="0">
                  <a:pos x="144" y="648"/>
                </a:cxn>
                <a:cxn ang="0">
                  <a:pos x="144" y="768"/>
                </a:cxn>
                <a:cxn ang="0">
                  <a:pos x="240" y="856"/>
                </a:cxn>
                <a:cxn ang="0">
                  <a:pos x="216" y="960"/>
                </a:cxn>
                <a:cxn ang="0">
                  <a:pos x="136" y="1008"/>
                </a:cxn>
                <a:cxn ang="0">
                  <a:pos x="56" y="1032"/>
                </a:cxn>
                <a:cxn ang="0">
                  <a:pos x="0" y="760"/>
                </a:cxn>
                <a:cxn ang="0">
                  <a:pos x="24" y="504"/>
                </a:cxn>
                <a:cxn ang="0">
                  <a:pos x="96" y="280"/>
                </a:cxn>
                <a:cxn ang="0">
                  <a:pos x="184" y="152"/>
                </a:cxn>
                <a:cxn ang="0">
                  <a:pos x="328" y="48"/>
                </a:cxn>
                <a:cxn ang="0">
                  <a:pos x="496" y="0"/>
                </a:cxn>
                <a:cxn ang="0">
                  <a:pos x="632" y="24"/>
                </a:cxn>
                <a:cxn ang="0">
                  <a:pos x="808" y="152"/>
                </a:cxn>
                <a:cxn ang="0">
                  <a:pos x="912" y="312"/>
                </a:cxn>
                <a:cxn ang="0">
                  <a:pos x="944" y="456"/>
                </a:cxn>
              </a:cxnLst>
              <a:rect l="0" t="0" r="r" b="b"/>
              <a:pathLst>
                <a:path w="944" h="1032">
                  <a:moveTo>
                    <a:pt x="944" y="456"/>
                  </a:moveTo>
                  <a:lnTo>
                    <a:pt x="800" y="384"/>
                  </a:lnTo>
                  <a:lnTo>
                    <a:pt x="712" y="392"/>
                  </a:lnTo>
                  <a:lnTo>
                    <a:pt x="600" y="360"/>
                  </a:lnTo>
                  <a:lnTo>
                    <a:pt x="480" y="424"/>
                  </a:lnTo>
                  <a:lnTo>
                    <a:pt x="352" y="472"/>
                  </a:lnTo>
                  <a:lnTo>
                    <a:pt x="312" y="384"/>
                  </a:lnTo>
                  <a:lnTo>
                    <a:pt x="328" y="496"/>
                  </a:lnTo>
                  <a:lnTo>
                    <a:pt x="248" y="664"/>
                  </a:lnTo>
                  <a:lnTo>
                    <a:pt x="232" y="608"/>
                  </a:lnTo>
                  <a:lnTo>
                    <a:pt x="160" y="600"/>
                  </a:lnTo>
                  <a:lnTo>
                    <a:pt x="144" y="648"/>
                  </a:lnTo>
                  <a:lnTo>
                    <a:pt x="144" y="768"/>
                  </a:lnTo>
                  <a:lnTo>
                    <a:pt x="240" y="856"/>
                  </a:lnTo>
                  <a:lnTo>
                    <a:pt x="216" y="960"/>
                  </a:lnTo>
                  <a:lnTo>
                    <a:pt x="136" y="1008"/>
                  </a:lnTo>
                  <a:lnTo>
                    <a:pt x="56" y="1032"/>
                  </a:lnTo>
                  <a:lnTo>
                    <a:pt x="0" y="760"/>
                  </a:lnTo>
                  <a:lnTo>
                    <a:pt x="24" y="504"/>
                  </a:lnTo>
                  <a:lnTo>
                    <a:pt x="96" y="280"/>
                  </a:lnTo>
                  <a:lnTo>
                    <a:pt x="184" y="152"/>
                  </a:lnTo>
                  <a:lnTo>
                    <a:pt x="328" y="48"/>
                  </a:lnTo>
                  <a:lnTo>
                    <a:pt x="496" y="0"/>
                  </a:lnTo>
                  <a:lnTo>
                    <a:pt x="632" y="24"/>
                  </a:lnTo>
                  <a:lnTo>
                    <a:pt x="808" y="152"/>
                  </a:lnTo>
                  <a:lnTo>
                    <a:pt x="912" y="312"/>
                  </a:lnTo>
                  <a:lnTo>
                    <a:pt x="944" y="45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363666" y="2508251"/>
            <a:ext cx="825011" cy="1177925"/>
            <a:chOff x="1670" y="1760"/>
            <a:chExt cx="667" cy="951"/>
          </a:xfrm>
        </p:grpSpPr>
        <p:sp>
          <p:nvSpPr>
            <p:cNvPr id="248862" name="Oval 30"/>
            <p:cNvSpPr>
              <a:spLocks noChangeArrowheads="1"/>
            </p:cNvSpPr>
            <p:nvPr/>
          </p:nvSpPr>
          <p:spPr bwMode="auto">
            <a:xfrm>
              <a:off x="1684" y="1788"/>
              <a:ext cx="651" cy="92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3" name="Freeform 31"/>
            <p:cNvSpPr>
              <a:spLocks/>
            </p:cNvSpPr>
            <p:nvPr/>
          </p:nvSpPr>
          <p:spPr bwMode="auto">
            <a:xfrm>
              <a:off x="2131" y="2199"/>
              <a:ext cx="102" cy="1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60"/>
                </a:cxn>
                <a:cxn ang="0">
                  <a:pos x="144" y="232"/>
                </a:cxn>
                <a:cxn ang="0">
                  <a:pos x="8" y="248"/>
                </a:cxn>
              </a:cxnLst>
              <a:rect l="0" t="0" r="r" b="b"/>
              <a:pathLst>
                <a:path w="144" h="248">
                  <a:moveTo>
                    <a:pt x="0" y="0"/>
                  </a:moveTo>
                  <a:lnTo>
                    <a:pt x="136" y="160"/>
                  </a:lnTo>
                  <a:lnTo>
                    <a:pt x="144" y="232"/>
                  </a:lnTo>
                  <a:lnTo>
                    <a:pt x="8" y="2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4" name="Freeform 32"/>
            <p:cNvSpPr>
              <a:spLocks/>
            </p:cNvSpPr>
            <p:nvPr/>
          </p:nvSpPr>
          <p:spPr bwMode="auto">
            <a:xfrm>
              <a:off x="1979" y="2115"/>
              <a:ext cx="141" cy="60"/>
            </a:xfrm>
            <a:custGeom>
              <a:avLst/>
              <a:gdLst/>
              <a:ahLst/>
              <a:cxnLst>
                <a:cxn ang="0">
                  <a:pos x="200" y="40"/>
                </a:cxn>
                <a:cxn ang="0">
                  <a:pos x="144" y="0"/>
                </a:cxn>
                <a:cxn ang="0">
                  <a:pos x="32" y="40"/>
                </a:cxn>
                <a:cxn ang="0">
                  <a:pos x="0" y="80"/>
                </a:cxn>
              </a:cxnLst>
              <a:rect l="0" t="0" r="r" b="b"/>
              <a:pathLst>
                <a:path w="200" h="80">
                  <a:moveTo>
                    <a:pt x="200" y="40"/>
                  </a:moveTo>
                  <a:lnTo>
                    <a:pt x="144" y="0"/>
                  </a:lnTo>
                  <a:lnTo>
                    <a:pt x="32" y="40"/>
                  </a:lnTo>
                  <a:lnTo>
                    <a:pt x="0" y="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5" name="Freeform 33"/>
            <p:cNvSpPr>
              <a:spLocks/>
            </p:cNvSpPr>
            <p:nvPr/>
          </p:nvSpPr>
          <p:spPr bwMode="auto">
            <a:xfrm>
              <a:off x="2148" y="2097"/>
              <a:ext cx="102" cy="3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0" y="0"/>
                </a:cxn>
                <a:cxn ang="0">
                  <a:pos x="144" y="16"/>
                </a:cxn>
              </a:cxnLst>
              <a:rect l="0" t="0" r="r" b="b"/>
              <a:pathLst>
                <a:path w="144" h="48">
                  <a:moveTo>
                    <a:pt x="0" y="48"/>
                  </a:moveTo>
                  <a:lnTo>
                    <a:pt x="80" y="0"/>
                  </a:lnTo>
                  <a:lnTo>
                    <a:pt x="144" y="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6" name="Oval 34"/>
            <p:cNvSpPr>
              <a:spLocks noChangeArrowheads="1"/>
            </p:cNvSpPr>
            <p:nvPr/>
          </p:nvSpPr>
          <p:spPr bwMode="auto">
            <a:xfrm>
              <a:off x="2041" y="2175"/>
              <a:ext cx="45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7" name="Oval 35"/>
            <p:cNvSpPr>
              <a:spLocks noChangeArrowheads="1"/>
            </p:cNvSpPr>
            <p:nvPr/>
          </p:nvSpPr>
          <p:spPr bwMode="auto">
            <a:xfrm>
              <a:off x="2188" y="2163"/>
              <a:ext cx="45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8" name="Line 36"/>
            <p:cNvSpPr>
              <a:spLocks noChangeShapeType="1"/>
            </p:cNvSpPr>
            <p:nvPr/>
          </p:nvSpPr>
          <p:spPr bwMode="auto">
            <a:xfrm>
              <a:off x="2112" y="251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69" name="Freeform 37"/>
            <p:cNvSpPr>
              <a:spLocks/>
            </p:cNvSpPr>
            <p:nvPr/>
          </p:nvSpPr>
          <p:spPr bwMode="auto">
            <a:xfrm>
              <a:off x="1670" y="1760"/>
              <a:ext cx="667" cy="731"/>
            </a:xfrm>
            <a:custGeom>
              <a:avLst/>
              <a:gdLst/>
              <a:ahLst/>
              <a:cxnLst>
                <a:cxn ang="0">
                  <a:pos x="944" y="456"/>
                </a:cxn>
                <a:cxn ang="0">
                  <a:pos x="800" y="384"/>
                </a:cxn>
                <a:cxn ang="0">
                  <a:pos x="712" y="392"/>
                </a:cxn>
                <a:cxn ang="0">
                  <a:pos x="600" y="360"/>
                </a:cxn>
                <a:cxn ang="0">
                  <a:pos x="480" y="424"/>
                </a:cxn>
                <a:cxn ang="0">
                  <a:pos x="352" y="472"/>
                </a:cxn>
                <a:cxn ang="0">
                  <a:pos x="312" y="384"/>
                </a:cxn>
                <a:cxn ang="0">
                  <a:pos x="328" y="496"/>
                </a:cxn>
                <a:cxn ang="0">
                  <a:pos x="248" y="664"/>
                </a:cxn>
                <a:cxn ang="0">
                  <a:pos x="232" y="608"/>
                </a:cxn>
                <a:cxn ang="0">
                  <a:pos x="160" y="600"/>
                </a:cxn>
                <a:cxn ang="0">
                  <a:pos x="144" y="648"/>
                </a:cxn>
                <a:cxn ang="0">
                  <a:pos x="144" y="768"/>
                </a:cxn>
                <a:cxn ang="0">
                  <a:pos x="240" y="856"/>
                </a:cxn>
                <a:cxn ang="0">
                  <a:pos x="216" y="960"/>
                </a:cxn>
                <a:cxn ang="0">
                  <a:pos x="136" y="1008"/>
                </a:cxn>
                <a:cxn ang="0">
                  <a:pos x="56" y="1032"/>
                </a:cxn>
                <a:cxn ang="0">
                  <a:pos x="0" y="760"/>
                </a:cxn>
                <a:cxn ang="0">
                  <a:pos x="24" y="504"/>
                </a:cxn>
                <a:cxn ang="0">
                  <a:pos x="96" y="280"/>
                </a:cxn>
                <a:cxn ang="0">
                  <a:pos x="184" y="152"/>
                </a:cxn>
                <a:cxn ang="0">
                  <a:pos x="328" y="48"/>
                </a:cxn>
                <a:cxn ang="0">
                  <a:pos x="496" y="0"/>
                </a:cxn>
                <a:cxn ang="0">
                  <a:pos x="632" y="24"/>
                </a:cxn>
                <a:cxn ang="0">
                  <a:pos x="808" y="152"/>
                </a:cxn>
                <a:cxn ang="0">
                  <a:pos x="912" y="312"/>
                </a:cxn>
                <a:cxn ang="0">
                  <a:pos x="944" y="456"/>
                </a:cxn>
              </a:cxnLst>
              <a:rect l="0" t="0" r="r" b="b"/>
              <a:pathLst>
                <a:path w="944" h="1032">
                  <a:moveTo>
                    <a:pt x="944" y="456"/>
                  </a:moveTo>
                  <a:lnTo>
                    <a:pt x="800" y="384"/>
                  </a:lnTo>
                  <a:lnTo>
                    <a:pt x="712" y="392"/>
                  </a:lnTo>
                  <a:lnTo>
                    <a:pt x="600" y="360"/>
                  </a:lnTo>
                  <a:lnTo>
                    <a:pt x="480" y="424"/>
                  </a:lnTo>
                  <a:lnTo>
                    <a:pt x="352" y="472"/>
                  </a:lnTo>
                  <a:lnTo>
                    <a:pt x="312" y="384"/>
                  </a:lnTo>
                  <a:lnTo>
                    <a:pt x="328" y="496"/>
                  </a:lnTo>
                  <a:lnTo>
                    <a:pt x="248" y="664"/>
                  </a:lnTo>
                  <a:lnTo>
                    <a:pt x="232" y="608"/>
                  </a:lnTo>
                  <a:lnTo>
                    <a:pt x="160" y="600"/>
                  </a:lnTo>
                  <a:lnTo>
                    <a:pt x="144" y="648"/>
                  </a:lnTo>
                  <a:lnTo>
                    <a:pt x="144" y="768"/>
                  </a:lnTo>
                  <a:lnTo>
                    <a:pt x="240" y="856"/>
                  </a:lnTo>
                  <a:lnTo>
                    <a:pt x="216" y="960"/>
                  </a:lnTo>
                  <a:lnTo>
                    <a:pt x="136" y="1008"/>
                  </a:lnTo>
                  <a:lnTo>
                    <a:pt x="56" y="1032"/>
                  </a:lnTo>
                  <a:lnTo>
                    <a:pt x="0" y="760"/>
                  </a:lnTo>
                  <a:lnTo>
                    <a:pt x="24" y="504"/>
                  </a:lnTo>
                  <a:lnTo>
                    <a:pt x="96" y="280"/>
                  </a:lnTo>
                  <a:lnTo>
                    <a:pt x="184" y="152"/>
                  </a:lnTo>
                  <a:lnTo>
                    <a:pt x="328" y="48"/>
                  </a:lnTo>
                  <a:lnTo>
                    <a:pt x="496" y="0"/>
                  </a:lnTo>
                  <a:lnTo>
                    <a:pt x="632" y="24"/>
                  </a:lnTo>
                  <a:lnTo>
                    <a:pt x="808" y="152"/>
                  </a:lnTo>
                  <a:lnTo>
                    <a:pt x="912" y="312"/>
                  </a:lnTo>
                  <a:lnTo>
                    <a:pt x="944" y="45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966796" y="3914775"/>
            <a:ext cx="1553308" cy="1354138"/>
            <a:chOff x="2576" y="2520"/>
            <a:chExt cx="1112" cy="1056"/>
          </a:xfrm>
        </p:grpSpPr>
        <p:sp>
          <p:nvSpPr>
            <p:cNvPr id="248871" name="Line 39"/>
            <p:cNvSpPr>
              <a:spLocks noChangeShapeType="1"/>
            </p:cNvSpPr>
            <p:nvPr/>
          </p:nvSpPr>
          <p:spPr bwMode="auto">
            <a:xfrm>
              <a:off x="2576" y="2520"/>
              <a:ext cx="1112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2" name="Text Box 40"/>
            <p:cNvSpPr txBox="1">
              <a:spLocks noChangeArrowheads="1"/>
            </p:cNvSpPr>
            <p:nvPr/>
          </p:nvSpPr>
          <p:spPr bwMode="auto">
            <a:xfrm>
              <a:off x="3063" y="2985"/>
              <a:ext cx="560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latin typeface="Arial" charset="0"/>
                </a:rPr>
                <a:t>4 ft.</a:t>
              </a:r>
            </a:p>
          </p:txBody>
        </p:sp>
      </p:grp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2603989" y="1901826"/>
            <a:ext cx="119455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54 dBA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1474177" y="2022476"/>
            <a:ext cx="941283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48 dBA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98989" y="2084388"/>
            <a:ext cx="68800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42 dBA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543908" y="3419475"/>
            <a:ext cx="2775438" cy="1843088"/>
            <a:chOff x="1672" y="2208"/>
            <a:chExt cx="1992" cy="1344"/>
          </a:xfrm>
        </p:grpSpPr>
        <p:sp>
          <p:nvSpPr>
            <p:cNvPr id="248877" name="Line 45"/>
            <p:cNvSpPr>
              <a:spLocks noChangeShapeType="1"/>
            </p:cNvSpPr>
            <p:nvPr/>
          </p:nvSpPr>
          <p:spPr bwMode="auto">
            <a:xfrm>
              <a:off x="1672" y="2208"/>
              <a:ext cx="1992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8" name="Text Box 46"/>
            <p:cNvSpPr txBox="1">
              <a:spLocks noChangeArrowheads="1"/>
            </p:cNvSpPr>
            <p:nvPr/>
          </p:nvSpPr>
          <p:spPr bwMode="auto">
            <a:xfrm>
              <a:off x="1974" y="2407"/>
              <a:ext cx="437" cy="2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8 ft.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540120" y="3140075"/>
            <a:ext cx="3631223" cy="2154238"/>
            <a:chOff x="1048" y="2032"/>
            <a:chExt cx="2608" cy="1576"/>
          </a:xfrm>
        </p:grpSpPr>
        <p:sp>
          <p:nvSpPr>
            <p:cNvPr id="248880" name="Line 48"/>
            <p:cNvSpPr>
              <a:spLocks noChangeShapeType="1"/>
            </p:cNvSpPr>
            <p:nvPr/>
          </p:nvSpPr>
          <p:spPr bwMode="auto">
            <a:xfrm>
              <a:off x="1048" y="2032"/>
              <a:ext cx="2608" cy="1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1" name="Text Box 49"/>
            <p:cNvSpPr txBox="1">
              <a:spLocks noChangeArrowheads="1"/>
            </p:cNvSpPr>
            <p:nvPr/>
          </p:nvSpPr>
          <p:spPr bwMode="auto">
            <a:xfrm>
              <a:off x="1070" y="2142"/>
              <a:ext cx="501" cy="2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16 ft.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63820" y="2886076"/>
            <a:ext cx="4363915" cy="2443163"/>
            <a:chOff x="496" y="1872"/>
            <a:chExt cx="3152" cy="1752"/>
          </a:xfrm>
        </p:grpSpPr>
        <p:sp>
          <p:nvSpPr>
            <p:cNvPr id="248883" name="Line 51"/>
            <p:cNvSpPr>
              <a:spLocks noChangeShapeType="1"/>
            </p:cNvSpPr>
            <p:nvPr/>
          </p:nvSpPr>
          <p:spPr bwMode="auto">
            <a:xfrm>
              <a:off x="496" y="1872"/>
              <a:ext cx="3152" cy="17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84" name="Text Box 52"/>
            <p:cNvSpPr txBox="1">
              <a:spLocks noChangeArrowheads="1"/>
            </p:cNvSpPr>
            <p:nvPr/>
          </p:nvSpPr>
          <p:spPr bwMode="auto">
            <a:xfrm>
              <a:off x="560" y="1903"/>
              <a:ext cx="381" cy="1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32 ft.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502519" y="2317750"/>
            <a:ext cx="3053862" cy="4064000"/>
            <a:chOff x="3544" y="1624"/>
            <a:chExt cx="2200" cy="2688"/>
          </a:xfrm>
        </p:grpSpPr>
        <p:grpSp>
          <p:nvGrpSpPr>
            <p:cNvPr id="11" name="Group 54"/>
            <p:cNvGrpSpPr>
              <a:grpSpLocks/>
            </p:cNvGrpSpPr>
            <p:nvPr/>
          </p:nvGrpSpPr>
          <p:grpSpPr bwMode="auto">
            <a:xfrm>
              <a:off x="3584" y="2712"/>
              <a:ext cx="88" cy="32"/>
              <a:chOff x="3584" y="2712"/>
              <a:chExt cx="88" cy="32"/>
            </a:xfrm>
          </p:grpSpPr>
          <p:sp>
            <p:nvSpPr>
              <p:cNvPr id="248887" name="Line 55"/>
              <p:cNvSpPr>
                <a:spLocks noChangeShapeType="1"/>
              </p:cNvSpPr>
              <p:nvPr/>
            </p:nvSpPr>
            <p:spPr bwMode="auto">
              <a:xfrm>
                <a:off x="3584" y="2712"/>
                <a:ext cx="4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88" name="Line 56"/>
              <p:cNvSpPr>
                <a:spLocks noChangeShapeType="1"/>
              </p:cNvSpPr>
              <p:nvPr/>
            </p:nvSpPr>
            <p:spPr bwMode="auto">
              <a:xfrm>
                <a:off x="3632" y="2712"/>
                <a:ext cx="4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89" name="Line 57"/>
              <p:cNvSpPr>
                <a:spLocks noChangeShapeType="1"/>
              </p:cNvSpPr>
              <p:nvPr/>
            </p:nvSpPr>
            <p:spPr bwMode="auto">
              <a:xfrm>
                <a:off x="3608" y="2712"/>
                <a:ext cx="40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8890" name="Freeform 58"/>
            <p:cNvSpPr>
              <a:spLocks/>
            </p:cNvSpPr>
            <p:nvPr/>
          </p:nvSpPr>
          <p:spPr bwMode="auto">
            <a:xfrm>
              <a:off x="3544" y="2776"/>
              <a:ext cx="80" cy="24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4" y="136"/>
                </a:cxn>
                <a:cxn ang="0">
                  <a:pos x="0" y="184"/>
                </a:cxn>
                <a:cxn ang="0">
                  <a:pos x="72" y="248"/>
                </a:cxn>
              </a:cxnLst>
              <a:rect l="0" t="0" r="r" b="b"/>
              <a:pathLst>
                <a:path w="80" h="248">
                  <a:moveTo>
                    <a:pt x="80" y="0"/>
                  </a:moveTo>
                  <a:lnTo>
                    <a:pt x="24" y="136"/>
                  </a:lnTo>
                  <a:lnTo>
                    <a:pt x="0" y="184"/>
                  </a:lnTo>
                  <a:lnTo>
                    <a:pt x="72" y="248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91" name="Oval 59"/>
            <p:cNvSpPr>
              <a:spLocks noChangeArrowheads="1"/>
            </p:cNvSpPr>
            <p:nvPr/>
          </p:nvSpPr>
          <p:spPr bwMode="auto">
            <a:xfrm>
              <a:off x="3604" y="1653"/>
              <a:ext cx="2083" cy="2561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92" name="Freeform 60"/>
            <p:cNvSpPr>
              <a:spLocks/>
            </p:cNvSpPr>
            <p:nvPr/>
          </p:nvSpPr>
          <p:spPr bwMode="auto">
            <a:xfrm>
              <a:off x="3680" y="1624"/>
              <a:ext cx="2064" cy="2688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112" y="496"/>
                </a:cxn>
                <a:cxn ang="0">
                  <a:pos x="272" y="312"/>
                </a:cxn>
                <a:cxn ang="0">
                  <a:pos x="472" y="144"/>
                </a:cxn>
                <a:cxn ang="0">
                  <a:pos x="632" y="64"/>
                </a:cxn>
                <a:cxn ang="0">
                  <a:pos x="872" y="0"/>
                </a:cxn>
                <a:cxn ang="0">
                  <a:pos x="1184" y="8"/>
                </a:cxn>
                <a:cxn ang="0">
                  <a:pos x="1544" y="168"/>
                </a:cxn>
                <a:cxn ang="0">
                  <a:pos x="1744" y="376"/>
                </a:cxn>
                <a:cxn ang="0">
                  <a:pos x="1936" y="696"/>
                </a:cxn>
                <a:cxn ang="0">
                  <a:pos x="2016" y="1024"/>
                </a:cxn>
                <a:cxn ang="0">
                  <a:pos x="2064" y="1432"/>
                </a:cxn>
                <a:cxn ang="0">
                  <a:pos x="2000" y="2136"/>
                </a:cxn>
                <a:cxn ang="0">
                  <a:pos x="2016" y="2488"/>
                </a:cxn>
                <a:cxn ang="0">
                  <a:pos x="2040" y="2624"/>
                </a:cxn>
                <a:cxn ang="0">
                  <a:pos x="2056" y="2688"/>
                </a:cxn>
                <a:cxn ang="0">
                  <a:pos x="168" y="2688"/>
                </a:cxn>
                <a:cxn ang="0">
                  <a:pos x="176" y="2240"/>
                </a:cxn>
                <a:cxn ang="0">
                  <a:pos x="168" y="1720"/>
                </a:cxn>
                <a:cxn ang="0">
                  <a:pos x="144" y="1360"/>
                </a:cxn>
                <a:cxn ang="0">
                  <a:pos x="152" y="1104"/>
                </a:cxn>
                <a:cxn ang="0">
                  <a:pos x="168" y="928"/>
                </a:cxn>
                <a:cxn ang="0">
                  <a:pos x="144" y="784"/>
                </a:cxn>
                <a:cxn ang="0">
                  <a:pos x="88" y="824"/>
                </a:cxn>
                <a:cxn ang="0">
                  <a:pos x="88" y="768"/>
                </a:cxn>
                <a:cxn ang="0">
                  <a:pos x="16" y="856"/>
                </a:cxn>
                <a:cxn ang="0">
                  <a:pos x="0" y="768"/>
                </a:cxn>
              </a:cxnLst>
              <a:rect l="0" t="0" r="r" b="b"/>
              <a:pathLst>
                <a:path w="2064" h="2688">
                  <a:moveTo>
                    <a:pt x="0" y="768"/>
                  </a:moveTo>
                  <a:lnTo>
                    <a:pt x="112" y="496"/>
                  </a:lnTo>
                  <a:lnTo>
                    <a:pt x="272" y="312"/>
                  </a:lnTo>
                  <a:lnTo>
                    <a:pt x="472" y="144"/>
                  </a:lnTo>
                  <a:lnTo>
                    <a:pt x="632" y="64"/>
                  </a:lnTo>
                  <a:lnTo>
                    <a:pt x="872" y="0"/>
                  </a:lnTo>
                  <a:lnTo>
                    <a:pt x="1184" y="8"/>
                  </a:lnTo>
                  <a:lnTo>
                    <a:pt x="1544" y="168"/>
                  </a:lnTo>
                  <a:lnTo>
                    <a:pt x="1744" y="376"/>
                  </a:lnTo>
                  <a:lnTo>
                    <a:pt x="1936" y="696"/>
                  </a:lnTo>
                  <a:lnTo>
                    <a:pt x="2016" y="1024"/>
                  </a:lnTo>
                  <a:lnTo>
                    <a:pt x="2064" y="1432"/>
                  </a:lnTo>
                  <a:lnTo>
                    <a:pt x="2000" y="2136"/>
                  </a:lnTo>
                  <a:lnTo>
                    <a:pt x="2016" y="2488"/>
                  </a:lnTo>
                  <a:lnTo>
                    <a:pt x="2040" y="2624"/>
                  </a:lnTo>
                  <a:lnTo>
                    <a:pt x="2056" y="2688"/>
                  </a:lnTo>
                  <a:lnTo>
                    <a:pt x="168" y="2688"/>
                  </a:lnTo>
                  <a:lnTo>
                    <a:pt x="176" y="2240"/>
                  </a:lnTo>
                  <a:lnTo>
                    <a:pt x="168" y="1720"/>
                  </a:lnTo>
                  <a:lnTo>
                    <a:pt x="144" y="1360"/>
                  </a:lnTo>
                  <a:lnTo>
                    <a:pt x="152" y="1104"/>
                  </a:lnTo>
                  <a:lnTo>
                    <a:pt x="168" y="928"/>
                  </a:lnTo>
                  <a:lnTo>
                    <a:pt x="144" y="784"/>
                  </a:lnTo>
                  <a:lnTo>
                    <a:pt x="88" y="824"/>
                  </a:lnTo>
                  <a:lnTo>
                    <a:pt x="88" y="768"/>
                  </a:lnTo>
                  <a:lnTo>
                    <a:pt x="16" y="856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8893" name="Text Box 61"/>
          <p:cNvSpPr txBox="1">
            <a:spLocks noChangeArrowheads="1"/>
          </p:cNvSpPr>
          <p:nvPr/>
        </p:nvSpPr>
        <p:spPr bwMode="auto">
          <a:xfrm>
            <a:off x="4064977" y="1657350"/>
            <a:ext cx="1866217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4000">
                <a:latin typeface="Arial" charset="0"/>
              </a:rPr>
              <a:t>60 dBA</a:t>
            </a:r>
          </a:p>
        </p:txBody>
      </p:sp>
      <p:sp>
        <p:nvSpPr>
          <p:cNvPr id="248894" name="AutoShape 62">
            <a:hlinkClick r:id="" action="ppaction://noaction" highlightClick="1">
              <a:snd r:embed="rId3" name="dist4.wav"/>
            </a:hlinkClick>
          </p:cNvPr>
          <p:cNvSpPr>
            <a:spLocks noChangeArrowheads="1"/>
          </p:cNvSpPr>
          <p:nvPr/>
        </p:nvSpPr>
        <p:spPr bwMode="auto">
          <a:xfrm>
            <a:off x="5165482" y="1268413"/>
            <a:ext cx="278423" cy="3302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95" name="AutoShape 63">
            <a:hlinkClick r:id="" action="ppaction://noaction" highlightClick="1">
              <a:snd r:embed="rId4" name="dist8.wav"/>
            </a:hlinkClick>
          </p:cNvPr>
          <p:cNvSpPr>
            <a:spLocks noChangeArrowheads="1"/>
          </p:cNvSpPr>
          <p:nvPr/>
        </p:nvSpPr>
        <p:spPr bwMode="auto">
          <a:xfrm>
            <a:off x="3102220" y="1568451"/>
            <a:ext cx="244719" cy="288925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96" name="AutoShape 64">
            <a:hlinkClick r:id="" action="ppaction://noaction" highlightClick="1">
              <a:snd r:embed="rId5" name="dist16.wav"/>
            </a:hlinkClick>
          </p:cNvPr>
          <p:cNvSpPr>
            <a:spLocks noChangeArrowheads="1"/>
          </p:cNvSpPr>
          <p:nvPr/>
        </p:nvSpPr>
        <p:spPr bwMode="auto">
          <a:xfrm>
            <a:off x="1781908" y="1695451"/>
            <a:ext cx="244720" cy="288925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97" name="AutoShape 65">
            <a:hlinkClick r:id="" action="ppaction://noaction" highlightClick="1">
              <a:snd r:embed="rId6" name="dist32.wav"/>
            </a:hlinkClick>
          </p:cNvPr>
          <p:cNvSpPr>
            <a:spLocks noChangeArrowheads="1"/>
          </p:cNvSpPr>
          <p:nvPr/>
        </p:nvSpPr>
        <p:spPr bwMode="auto">
          <a:xfrm>
            <a:off x="956897" y="1758951"/>
            <a:ext cx="243254" cy="288925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98" name="Text Box 66"/>
          <p:cNvSpPr txBox="1">
            <a:spLocks noChangeArrowheads="1"/>
          </p:cNvSpPr>
          <p:nvPr/>
        </p:nvSpPr>
        <p:spPr bwMode="auto">
          <a:xfrm>
            <a:off x="383931" y="5157789"/>
            <a:ext cx="51940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A typical teacher’s voice measures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60-65dB at a distance of four feet –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only enough for the front row to hear clearly!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st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st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st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st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73" grpId="0" animBg="1" autoUpdateAnimBg="0"/>
      <p:bldP spid="248874" grpId="0" animBg="1" autoUpdateAnimBg="0"/>
      <p:bldP spid="248875" grpId="0" animBg="1" autoUpdateAnimBg="0"/>
      <p:bldP spid="248893" grpId="0" animBg="1" autoUpdateAnimBg="0"/>
      <p:bldP spid="248894" grpId="0" animBg="1"/>
      <p:bldP spid="248895" grpId="0" animBg="1"/>
      <p:bldP spid="248896" grpId="0" animBg="1"/>
      <p:bldP spid="2488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562708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rgbClr val="D4760C"/>
                </a:solidFill>
                <a:latin typeface="Arial" charset="0"/>
              </a:rPr>
              <a:t>Effects of noise and distance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633046" y="838200"/>
            <a:ext cx="8042031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D4760C"/>
              </a:buClr>
              <a:buSzPct val="80000"/>
              <a:buFont typeface="Wingdings" pitchFamily="2" charset="2"/>
              <a:buNone/>
            </a:pPr>
            <a:r>
              <a:rPr lang="en-US" sz="2800">
                <a:latin typeface="Arial Narrow" pitchFamily="34" charset="0"/>
              </a:rPr>
              <a:t>A classroom with 50dB of background noise</a:t>
            </a:r>
            <a:endParaRPr lang="en-US" sz="2400">
              <a:latin typeface="Arial Narrow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D4760C"/>
              </a:buClr>
              <a:buSzPct val="80000"/>
              <a:buFont typeface="Wingdings" pitchFamily="2" charset="2"/>
              <a:buChar char="§"/>
            </a:pPr>
            <a:endParaRPr lang="en-US" sz="2000">
              <a:latin typeface="Arial Narrow" pitchFamily="34" charset="0"/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645627" y="2743200"/>
            <a:ext cx="351692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D4760C"/>
              </a:buClr>
              <a:buSzPct val="80000"/>
              <a:buFont typeface="Wingdings" pitchFamily="2" charset="2"/>
              <a:buChar char="§"/>
            </a:pPr>
            <a:endParaRPr lang="en-US" sz="2800">
              <a:latin typeface="Arial Narrow" pitchFamily="34" charset="0"/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2096966" y="1844675"/>
            <a:ext cx="5369169" cy="3771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98431" y="1844675"/>
            <a:ext cx="5364774" cy="3768725"/>
            <a:chOff x="1377" y="432"/>
            <a:chExt cx="3661" cy="237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79" y="2728"/>
              <a:ext cx="3659" cy="77"/>
              <a:chOff x="1379" y="2728"/>
              <a:chExt cx="3659" cy="77"/>
            </a:xfrm>
          </p:grpSpPr>
          <p:sp>
            <p:nvSpPr>
              <p:cNvPr id="251912" name="Freeform 8"/>
              <p:cNvSpPr>
                <a:spLocks/>
              </p:cNvSpPr>
              <p:nvPr/>
            </p:nvSpPr>
            <p:spPr bwMode="auto">
              <a:xfrm>
                <a:off x="1379" y="2728"/>
                <a:ext cx="457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13" name="Freeform 9"/>
              <p:cNvSpPr>
                <a:spLocks/>
              </p:cNvSpPr>
              <p:nvPr/>
            </p:nvSpPr>
            <p:spPr bwMode="auto">
              <a:xfrm>
                <a:off x="1836" y="2728"/>
                <a:ext cx="457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14" name="Freeform 10"/>
              <p:cNvSpPr>
                <a:spLocks/>
              </p:cNvSpPr>
              <p:nvPr/>
            </p:nvSpPr>
            <p:spPr bwMode="auto">
              <a:xfrm>
                <a:off x="2293" y="2728"/>
                <a:ext cx="457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15" name="Freeform 11"/>
              <p:cNvSpPr>
                <a:spLocks/>
              </p:cNvSpPr>
              <p:nvPr/>
            </p:nvSpPr>
            <p:spPr bwMode="auto">
              <a:xfrm>
                <a:off x="2750" y="2728"/>
                <a:ext cx="457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16" name="Freeform 12"/>
              <p:cNvSpPr>
                <a:spLocks/>
              </p:cNvSpPr>
              <p:nvPr/>
            </p:nvSpPr>
            <p:spPr bwMode="auto">
              <a:xfrm>
                <a:off x="3208" y="2728"/>
                <a:ext cx="458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17" name="Freeform 13"/>
              <p:cNvSpPr>
                <a:spLocks/>
              </p:cNvSpPr>
              <p:nvPr/>
            </p:nvSpPr>
            <p:spPr bwMode="auto">
              <a:xfrm>
                <a:off x="3667" y="2728"/>
                <a:ext cx="457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18" name="Freeform 14"/>
              <p:cNvSpPr>
                <a:spLocks/>
              </p:cNvSpPr>
              <p:nvPr/>
            </p:nvSpPr>
            <p:spPr bwMode="auto">
              <a:xfrm>
                <a:off x="4124" y="2728"/>
                <a:ext cx="457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19" name="Freeform 15"/>
              <p:cNvSpPr>
                <a:spLocks/>
              </p:cNvSpPr>
              <p:nvPr/>
            </p:nvSpPr>
            <p:spPr bwMode="auto">
              <a:xfrm>
                <a:off x="4581" y="2728"/>
                <a:ext cx="457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377" y="432"/>
              <a:ext cx="78" cy="2374"/>
              <a:chOff x="1377" y="200"/>
              <a:chExt cx="70" cy="3054"/>
            </a:xfrm>
          </p:grpSpPr>
          <p:sp>
            <p:nvSpPr>
              <p:cNvPr id="251921" name="Freeform 17"/>
              <p:cNvSpPr>
                <a:spLocks/>
              </p:cNvSpPr>
              <p:nvPr/>
            </p:nvSpPr>
            <p:spPr bwMode="auto">
              <a:xfrm rot="5400000">
                <a:off x="1242" y="3050"/>
                <a:ext cx="33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22" name="Freeform 18"/>
              <p:cNvSpPr>
                <a:spLocks/>
              </p:cNvSpPr>
              <p:nvPr/>
            </p:nvSpPr>
            <p:spPr bwMode="auto">
              <a:xfrm rot="5400000">
                <a:off x="1242" y="2710"/>
                <a:ext cx="33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23" name="Freeform 19"/>
              <p:cNvSpPr>
                <a:spLocks/>
              </p:cNvSpPr>
              <p:nvPr/>
            </p:nvSpPr>
            <p:spPr bwMode="auto">
              <a:xfrm rot="5400000">
                <a:off x="1242" y="2372"/>
                <a:ext cx="33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24" name="Freeform 20"/>
              <p:cNvSpPr>
                <a:spLocks/>
              </p:cNvSpPr>
              <p:nvPr/>
            </p:nvSpPr>
            <p:spPr bwMode="auto">
              <a:xfrm rot="5400000">
                <a:off x="1242" y="2031"/>
                <a:ext cx="340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25" name="Freeform 21"/>
              <p:cNvSpPr>
                <a:spLocks/>
              </p:cNvSpPr>
              <p:nvPr/>
            </p:nvSpPr>
            <p:spPr bwMode="auto">
              <a:xfrm rot="5400000">
                <a:off x="1242" y="1691"/>
                <a:ext cx="340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26" name="Freeform 22"/>
              <p:cNvSpPr>
                <a:spLocks/>
              </p:cNvSpPr>
              <p:nvPr/>
            </p:nvSpPr>
            <p:spPr bwMode="auto">
              <a:xfrm rot="5400000">
                <a:off x="1242" y="1353"/>
                <a:ext cx="340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27" name="Freeform 23"/>
              <p:cNvSpPr>
                <a:spLocks/>
              </p:cNvSpPr>
              <p:nvPr/>
            </p:nvSpPr>
            <p:spPr bwMode="auto">
              <a:xfrm rot="5400000">
                <a:off x="1242" y="1013"/>
                <a:ext cx="33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28" name="Freeform 24"/>
              <p:cNvSpPr>
                <a:spLocks/>
              </p:cNvSpPr>
              <p:nvPr/>
            </p:nvSpPr>
            <p:spPr bwMode="auto">
              <a:xfrm rot="5400000">
                <a:off x="1242" y="674"/>
                <a:ext cx="33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29" name="Freeform 25"/>
              <p:cNvSpPr>
                <a:spLocks/>
              </p:cNvSpPr>
              <p:nvPr/>
            </p:nvSpPr>
            <p:spPr bwMode="auto">
              <a:xfrm rot="5400000">
                <a:off x="1242" y="335"/>
                <a:ext cx="339" cy="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424" y="96"/>
                  </a:cxn>
                  <a:cxn ang="0">
                    <a:pos x="424" y="8"/>
                  </a:cxn>
                </a:cxnLst>
                <a:rect l="0" t="0" r="r" b="b"/>
                <a:pathLst>
                  <a:path w="424" h="96">
                    <a:moveTo>
                      <a:pt x="0" y="0"/>
                    </a:moveTo>
                    <a:lnTo>
                      <a:pt x="0" y="96"/>
                    </a:lnTo>
                    <a:lnTo>
                      <a:pt x="424" y="96"/>
                    </a:lnTo>
                    <a:lnTo>
                      <a:pt x="424" y="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776904" y="1844675"/>
            <a:ext cx="4689231" cy="3759200"/>
            <a:chOff x="1840" y="432"/>
            <a:chExt cx="3192" cy="2368"/>
          </a:xfrm>
        </p:grpSpPr>
        <p:sp>
          <p:nvSpPr>
            <p:cNvPr id="251931" name="Line 27"/>
            <p:cNvSpPr>
              <a:spLocks noChangeShapeType="1"/>
            </p:cNvSpPr>
            <p:nvPr/>
          </p:nvSpPr>
          <p:spPr bwMode="auto">
            <a:xfrm>
              <a:off x="1840" y="432"/>
              <a:ext cx="0" cy="23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32" name="Line 28"/>
            <p:cNvSpPr>
              <a:spLocks noChangeShapeType="1"/>
            </p:cNvSpPr>
            <p:nvPr/>
          </p:nvSpPr>
          <p:spPr bwMode="auto">
            <a:xfrm>
              <a:off x="2296" y="432"/>
              <a:ext cx="0" cy="23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33" name="Line 29"/>
            <p:cNvSpPr>
              <a:spLocks noChangeShapeType="1"/>
            </p:cNvSpPr>
            <p:nvPr/>
          </p:nvSpPr>
          <p:spPr bwMode="auto">
            <a:xfrm>
              <a:off x="2752" y="432"/>
              <a:ext cx="0" cy="23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34" name="Line 30"/>
            <p:cNvSpPr>
              <a:spLocks noChangeShapeType="1"/>
            </p:cNvSpPr>
            <p:nvPr/>
          </p:nvSpPr>
          <p:spPr bwMode="auto">
            <a:xfrm>
              <a:off x="3208" y="432"/>
              <a:ext cx="0" cy="23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35" name="Line 31"/>
            <p:cNvSpPr>
              <a:spLocks noChangeShapeType="1"/>
            </p:cNvSpPr>
            <p:nvPr/>
          </p:nvSpPr>
          <p:spPr bwMode="auto">
            <a:xfrm>
              <a:off x="3664" y="432"/>
              <a:ext cx="0" cy="23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36" name="Line 32"/>
            <p:cNvSpPr>
              <a:spLocks noChangeShapeType="1"/>
            </p:cNvSpPr>
            <p:nvPr/>
          </p:nvSpPr>
          <p:spPr bwMode="auto">
            <a:xfrm>
              <a:off x="4120" y="432"/>
              <a:ext cx="0" cy="23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37" name="Line 33"/>
            <p:cNvSpPr>
              <a:spLocks noChangeShapeType="1"/>
            </p:cNvSpPr>
            <p:nvPr/>
          </p:nvSpPr>
          <p:spPr bwMode="auto">
            <a:xfrm>
              <a:off x="4576" y="432"/>
              <a:ext cx="0" cy="23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38" name="Line 34"/>
            <p:cNvSpPr>
              <a:spLocks noChangeShapeType="1"/>
            </p:cNvSpPr>
            <p:nvPr/>
          </p:nvSpPr>
          <p:spPr bwMode="auto">
            <a:xfrm>
              <a:off x="5032" y="432"/>
              <a:ext cx="0" cy="23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39" name="Text Box 35"/>
          <p:cNvSpPr txBox="1">
            <a:spLocks noChangeArrowheads="1"/>
          </p:cNvSpPr>
          <p:nvPr/>
        </p:nvSpPr>
        <p:spPr bwMode="auto">
          <a:xfrm>
            <a:off x="1965082" y="5614989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0</a:t>
            </a:r>
          </a:p>
        </p:txBody>
      </p:sp>
      <p:sp>
        <p:nvSpPr>
          <p:cNvPr id="251940" name="Text Box 36"/>
          <p:cNvSpPr txBox="1">
            <a:spLocks noChangeArrowheads="1"/>
          </p:cNvSpPr>
          <p:nvPr/>
        </p:nvSpPr>
        <p:spPr bwMode="auto">
          <a:xfrm>
            <a:off x="3231174" y="5614989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10</a:t>
            </a:r>
          </a:p>
        </p:txBody>
      </p:sp>
      <p:sp>
        <p:nvSpPr>
          <p:cNvPr id="251941" name="Text Box 37"/>
          <p:cNvSpPr txBox="1">
            <a:spLocks noChangeArrowheads="1"/>
          </p:cNvSpPr>
          <p:nvPr/>
        </p:nvSpPr>
        <p:spPr bwMode="auto">
          <a:xfrm>
            <a:off x="4555882" y="5614989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20</a:t>
            </a:r>
          </a:p>
        </p:txBody>
      </p:sp>
      <p:sp>
        <p:nvSpPr>
          <p:cNvPr id="251942" name="Text Box 38"/>
          <p:cNvSpPr txBox="1">
            <a:spLocks noChangeArrowheads="1"/>
          </p:cNvSpPr>
          <p:nvPr/>
        </p:nvSpPr>
        <p:spPr bwMode="auto">
          <a:xfrm>
            <a:off x="5927482" y="5614989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30</a:t>
            </a:r>
          </a:p>
        </p:txBody>
      </p:sp>
      <p:sp>
        <p:nvSpPr>
          <p:cNvPr id="251943" name="Text Box 39"/>
          <p:cNvSpPr txBox="1">
            <a:spLocks noChangeArrowheads="1"/>
          </p:cNvSpPr>
          <p:nvPr/>
        </p:nvSpPr>
        <p:spPr bwMode="auto">
          <a:xfrm>
            <a:off x="6566389" y="5589589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40</a:t>
            </a:r>
          </a:p>
        </p:txBody>
      </p:sp>
      <p:sp>
        <p:nvSpPr>
          <p:cNvPr id="251944" name="Text Box 40"/>
          <p:cNvSpPr txBox="1">
            <a:spLocks noChangeArrowheads="1"/>
          </p:cNvSpPr>
          <p:nvPr/>
        </p:nvSpPr>
        <p:spPr bwMode="auto">
          <a:xfrm>
            <a:off x="2113085" y="5851525"/>
            <a:ext cx="52284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distance from the teacher in feet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202473" y="1844675"/>
            <a:ext cx="5263662" cy="3352800"/>
            <a:chOff x="1448" y="432"/>
            <a:chExt cx="3512" cy="2112"/>
          </a:xfrm>
        </p:grpSpPr>
        <p:sp>
          <p:nvSpPr>
            <p:cNvPr id="251946" name="Line 42"/>
            <p:cNvSpPr>
              <a:spLocks noChangeShapeType="1"/>
            </p:cNvSpPr>
            <p:nvPr/>
          </p:nvSpPr>
          <p:spPr bwMode="auto">
            <a:xfrm>
              <a:off x="1448" y="2016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47" name="Line 43"/>
            <p:cNvSpPr>
              <a:spLocks noChangeShapeType="1"/>
            </p:cNvSpPr>
            <p:nvPr/>
          </p:nvSpPr>
          <p:spPr bwMode="auto">
            <a:xfrm>
              <a:off x="1448" y="1752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48" name="Line 44"/>
            <p:cNvSpPr>
              <a:spLocks noChangeShapeType="1"/>
            </p:cNvSpPr>
            <p:nvPr/>
          </p:nvSpPr>
          <p:spPr bwMode="auto">
            <a:xfrm>
              <a:off x="1448" y="1488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49" name="Line 45"/>
            <p:cNvSpPr>
              <a:spLocks noChangeShapeType="1"/>
            </p:cNvSpPr>
            <p:nvPr/>
          </p:nvSpPr>
          <p:spPr bwMode="auto">
            <a:xfrm>
              <a:off x="1448" y="1224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50" name="Line 46"/>
            <p:cNvSpPr>
              <a:spLocks noChangeShapeType="1"/>
            </p:cNvSpPr>
            <p:nvPr/>
          </p:nvSpPr>
          <p:spPr bwMode="auto">
            <a:xfrm>
              <a:off x="1448" y="960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51" name="Line 47"/>
            <p:cNvSpPr>
              <a:spLocks noChangeShapeType="1"/>
            </p:cNvSpPr>
            <p:nvPr/>
          </p:nvSpPr>
          <p:spPr bwMode="auto">
            <a:xfrm>
              <a:off x="1448" y="696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52" name="Line 48"/>
            <p:cNvSpPr>
              <a:spLocks noChangeShapeType="1"/>
            </p:cNvSpPr>
            <p:nvPr/>
          </p:nvSpPr>
          <p:spPr bwMode="auto">
            <a:xfrm>
              <a:off x="1448" y="432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53" name="Line 49"/>
            <p:cNvSpPr>
              <a:spLocks noChangeShapeType="1"/>
            </p:cNvSpPr>
            <p:nvPr/>
          </p:nvSpPr>
          <p:spPr bwMode="auto">
            <a:xfrm>
              <a:off x="1448" y="2280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54" name="Line 50"/>
            <p:cNvSpPr>
              <a:spLocks noChangeShapeType="1"/>
            </p:cNvSpPr>
            <p:nvPr/>
          </p:nvSpPr>
          <p:spPr bwMode="auto">
            <a:xfrm>
              <a:off x="1448" y="2544"/>
              <a:ext cx="351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55" name="Rectangle 51"/>
          <p:cNvSpPr>
            <a:spLocks noChangeArrowheads="1"/>
          </p:cNvSpPr>
          <p:nvPr/>
        </p:nvSpPr>
        <p:spPr bwMode="auto">
          <a:xfrm>
            <a:off x="2096966" y="1844675"/>
            <a:ext cx="5369169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56" name="Text Box 52"/>
          <p:cNvSpPr txBox="1">
            <a:spLocks noChangeArrowheads="1"/>
          </p:cNvSpPr>
          <p:nvPr/>
        </p:nvSpPr>
        <p:spPr bwMode="auto">
          <a:xfrm>
            <a:off x="1683728" y="4994276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20</a:t>
            </a:r>
          </a:p>
        </p:txBody>
      </p:sp>
      <p:sp>
        <p:nvSpPr>
          <p:cNvPr id="251957" name="Text Box 53"/>
          <p:cNvSpPr txBox="1">
            <a:spLocks noChangeArrowheads="1"/>
          </p:cNvSpPr>
          <p:nvPr/>
        </p:nvSpPr>
        <p:spPr bwMode="auto">
          <a:xfrm>
            <a:off x="1683728" y="4156076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40</a:t>
            </a:r>
          </a:p>
        </p:txBody>
      </p:sp>
      <p:sp>
        <p:nvSpPr>
          <p:cNvPr id="251958" name="Text Box 54"/>
          <p:cNvSpPr txBox="1">
            <a:spLocks noChangeArrowheads="1"/>
          </p:cNvSpPr>
          <p:nvPr/>
        </p:nvSpPr>
        <p:spPr bwMode="auto">
          <a:xfrm>
            <a:off x="1683728" y="3317876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60</a:t>
            </a:r>
          </a:p>
        </p:txBody>
      </p:sp>
      <p:sp>
        <p:nvSpPr>
          <p:cNvPr id="251959" name="Text Box 55"/>
          <p:cNvSpPr txBox="1">
            <a:spLocks noChangeArrowheads="1"/>
          </p:cNvSpPr>
          <p:nvPr/>
        </p:nvSpPr>
        <p:spPr bwMode="auto">
          <a:xfrm>
            <a:off x="1683728" y="2479676"/>
            <a:ext cx="47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80</a:t>
            </a:r>
          </a:p>
        </p:txBody>
      </p:sp>
      <p:sp>
        <p:nvSpPr>
          <p:cNvPr id="251960" name="Text Box 56"/>
          <p:cNvSpPr txBox="1">
            <a:spLocks noChangeArrowheads="1"/>
          </p:cNvSpPr>
          <p:nvPr/>
        </p:nvSpPr>
        <p:spPr bwMode="auto">
          <a:xfrm>
            <a:off x="1566497" y="1679576"/>
            <a:ext cx="612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100</a:t>
            </a: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2096966" y="2339975"/>
            <a:ext cx="5369169" cy="2705100"/>
            <a:chOff x="1864" y="592"/>
            <a:chExt cx="3664" cy="1704"/>
          </a:xfrm>
        </p:grpSpPr>
        <p:sp>
          <p:nvSpPr>
            <p:cNvPr id="251962" name="Freeform 58"/>
            <p:cNvSpPr>
              <a:spLocks/>
            </p:cNvSpPr>
            <p:nvPr/>
          </p:nvSpPr>
          <p:spPr bwMode="auto">
            <a:xfrm>
              <a:off x="1904" y="800"/>
              <a:ext cx="3624" cy="10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56" y="184"/>
                </a:cxn>
                <a:cxn ang="0">
                  <a:pos x="96" y="256"/>
                </a:cxn>
                <a:cxn ang="0">
                  <a:pos x="152" y="344"/>
                </a:cxn>
                <a:cxn ang="0">
                  <a:pos x="232" y="432"/>
                </a:cxn>
                <a:cxn ang="0">
                  <a:pos x="336" y="504"/>
                </a:cxn>
                <a:cxn ang="0">
                  <a:pos x="424" y="544"/>
                </a:cxn>
                <a:cxn ang="0">
                  <a:pos x="512" y="592"/>
                </a:cxn>
                <a:cxn ang="0">
                  <a:pos x="608" y="624"/>
                </a:cxn>
                <a:cxn ang="0">
                  <a:pos x="888" y="704"/>
                </a:cxn>
                <a:cxn ang="0">
                  <a:pos x="1048" y="744"/>
                </a:cxn>
                <a:cxn ang="0">
                  <a:pos x="1328" y="800"/>
                </a:cxn>
                <a:cxn ang="0">
                  <a:pos x="1776" y="864"/>
                </a:cxn>
                <a:cxn ang="0">
                  <a:pos x="2248" y="920"/>
                </a:cxn>
                <a:cxn ang="0">
                  <a:pos x="2696" y="960"/>
                </a:cxn>
                <a:cxn ang="0">
                  <a:pos x="3624" y="1024"/>
                </a:cxn>
              </a:cxnLst>
              <a:rect l="0" t="0" r="r" b="b"/>
              <a:pathLst>
                <a:path w="3624" h="1024">
                  <a:moveTo>
                    <a:pt x="0" y="0"/>
                  </a:moveTo>
                  <a:lnTo>
                    <a:pt x="8" y="8"/>
                  </a:lnTo>
                  <a:lnTo>
                    <a:pt x="56" y="184"/>
                  </a:lnTo>
                  <a:lnTo>
                    <a:pt x="96" y="256"/>
                  </a:lnTo>
                  <a:lnTo>
                    <a:pt x="152" y="344"/>
                  </a:lnTo>
                  <a:lnTo>
                    <a:pt x="232" y="432"/>
                  </a:lnTo>
                  <a:lnTo>
                    <a:pt x="336" y="504"/>
                  </a:lnTo>
                  <a:lnTo>
                    <a:pt x="424" y="544"/>
                  </a:lnTo>
                  <a:lnTo>
                    <a:pt x="512" y="592"/>
                  </a:lnTo>
                  <a:lnTo>
                    <a:pt x="608" y="624"/>
                  </a:lnTo>
                  <a:lnTo>
                    <a:pt x="888" y="704"/>
                  </a:lnTo>
                  <a:lnTo>
                    <a:pt x="1048" y="744"/>
                  </a:lnTo>
                  <a:lnTo>
                    <a:pt x="1328" y="800"/>
                  </a:lnTo>
                  <a:lnTo>
                    <a:pt x="1776" y="864"/>
                  </a:lnTo>
                  <a:lnTo>
                    <a:pt x="2248" y="920"/>
                  </a:lnTo>
                  <a:lnTo>
                    <a:pt x="2696" y="960"/>
                  </a:lnTo>
                  <a:lnTo>
                    <a:pt x="3624" y="102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3" name="Oval 59"/>
            <p:cNvSpPr>
              <a:spLocks noChangeArrowheads="1"/>
            </p:cNvSpPr>
            <p:nvPr/>
          </p:nvSpPr>
          <p:spPr bwMode="auto">
            <a:xfrm>
              <a:off x="2184" y="1008"/>
              <a:ext cx="96" cy="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4" name="Oval 60"/>
            <p:cNvSpPr>
              <a:spLocks noChangeArrowheads="1"/>
            </p:cNvSpPr>
            <p:nvPr/>
          </p:nvSpPr>
          <p:spPr bwMode="auto">
            <a:xfrm>
              <a:off x="2192" y="1237"/>
              <a:ext cx="72" cy="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5" name="Oval 61"/>
            <p:cNvSpPr>
              <a:spLocks noChangeArrowheads="1"/>
            </p:cNvSpPr>
            <p:nvPr/>
          </p:nvSpPr>
          <p:spPr bwMode="auto">
            <a:xfrm>
              <a:off x="2560" y="1168"/>
              <a:ext cx="96" cy="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6" name="Oval 62"/>
            <p:cNvSpPr>
              <a:spLocks noChangeArrowheads="1"/>
            </p:cNvSpPr>
            <p:nvPr/>
          </p:nvSpPr>
          <p:spPr bwMode="auto">
            <a:xfrm>
              <a:off x="2568" y="1397"/>
              <a:ext cx="72" cy="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7" name="Oval 63"/>
            <p:cNvSpPr>
              <a:spLocks noChangeArrowheads="1"/>
            </p:cNvSpPr>
            <p:nvPr/>
          </p:nvSpPr>
          <p:spPr bwMode="auto">
            <a:xfrm>
              <a:off x="3280" y="1328"/>
              <a:ext cx="96" cy="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8" name="Oval 64"/>
            <p:cNvSpPr>
              <a:spLocks noChangeArrowheads="1"/>
            </p:cNvSpPr>
            <p:nvPr/>
          </p:nvSpPr>
          <p:spPr bwMode="auto">
            <a:xfrm>
              <a:off x="3288" y="1557"/>
              <a:ext cx="72" cy="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69" name="Oval 65"/>
            <p:cNvSpPr>
              <a:spLocks noChangeArrowheads="1"/>
            </p:cNvSpPr>
            <p:nvPr/>
          </p:nvSpPr>
          <p:spPr bwMode="auto">
            <a:xfrm>
              <a:off x="4744" y="1496"/>
              <a:ext cx="96" cy="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70" name="Oval 66"/>
            <p:cNvSpPr>
              <a:spLocks noChangeArrowheads="1"/>
            </p:cNvSpPr>
            <p:nvPr/>
          </p:nvSpPr>
          <p:spPr bwMode="auto">
            <a:xfrm>
              <a:off x="4752" y="1725"/>
              <a:ext cx="72" cy="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1864" y="592"/>
              <a:ext cx="96" cy="800"/>
              <a:chOff x="1864" y="400"/>
              <a:chExt cx="96" cy="800"/>
            </a:xfrm>
          </p:grpSpPr>
          <p:sp>
            <p:nvSpPr>
              <p:cNvPr id="251972" name="Oval 68"/>
              <p:cNvSpPr>
                <a:spLocks noChangeArrowheads="1"/>
              </p:cNvSpPr>
              <p:nvPr/>
            </p:nvSpPr>
            <p:spPr bwMode="auto">
              <a:xfrm>
                <a:off x="1864" y="400"/>
                <a:ext cx="96" cy="800"/>
              </a:xfrm>
              <a:prstGeom prst="ellipse">
                <a:avLst/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73" name="Oval 69"/>
              <p:cNvSpPr>
                <a:spLocks noChangeArrowheads="1"/>
              </p:cNvSpPr>
              <p:nvPr/>
            </p:nvSpPr>
            <p:spPr bwMode="auto">
              <a:xfrm>
                <a:off x="1872" y="640"/>
                <a:ext cx="80" cy="10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1974" name="Text Box 70"/>
          <p:cNvSpPr txBox="1">
            <a:spLocks noChangeArrowheads="1"/>
          </p:cNvSpPr>
          <p:nvPr/>
        </p:nvSpPr>
        <p:spPr bwMode="auto">
          <a:xfrm>
            <a:off x="2094035" y="3941763"/>
            <a:ext cx="5363308" cy="1676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en-US" sz="2400">
              <a:latin typeface="Arial" charset="0"/>
            </a:endParaRPr>
          </a:p>
          <a:p>
            <a:pPr algn="ctr"/>
            <a:endParaRPr lang="en-US" sz="2400">
              <a:latin typeface="Arial" charset="0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typical classroom noise</a:t>
            </a:r>
          </a:p>
        </p:txBody>
      </p:sp>
      <p:sp>
        <p:nvSpPr>
          <p:cNvPr id="251975" name="AutoShape 71">
            <a:hlinkClick r:id="" action="ppaction://noaction" highlightClick="1">
              <a:snd r:embed="rId3" name="sn10db.wav"/>
            </a:hlinkClick>
          </p:cNvPr>
          <p:cNvSpPr>
            <a:spLocks noChangeArrowheads="1"/>
          </p:cNvSpPr>
          <p:nvPr/>
        </p:nvSpPr>
        <p:spPr bwMode="auto">
          <a:xfrm>
            <a:off x="2518997" y="2657475"/>
            <a:ext cx="269631" cy="3175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76" name="AutoShape 72">
            <a:hlinkClick r:id="" action="ppaction://noaction" highlightClick="1">
              <a:snd r:embed="rId4" name="sn5db.wav"/>
            </a:hlinkClick>
          </p:cNvPr>
          <p:cNvSpPr>
            <a:spLocks noChangeArrowheads="1"/>
          </p:cNvSpPr>
          <p:nvPr/>
        </p:nvSpPr>
        <p:spPr bwMode="auto">
          <a:xfrm>
            <a:off x="3046535" y="2936875"/>
            <a:ext cx="269631" cy="3175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77" name="AutoShape 73">
            <a:hlinkClick r:id="" action="ppaction://noaction" highlightClick="1">
              <a:snd r:embed="rId5" name="sn0db.wav"/>
            </a:hlinkClick>
          </p:cNvPr>
          <p:cNvSpPr>
            <a:spLocks noChangeArrowheads="1"/>
          </p:cNvSpPr>
          <p:nvPr/>
        </p:nvSpPr>
        <p:spPr bwMode="auto">
          <a:xfrm>
            <a:off x="4125058" y="3190875"/>
            <a:ext cx="269631" cy="3175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78" name="AutoShape 74">
            <a:hlinkClick r:id="" action="ppaction://noaction" highlightClick="1">
              <a:snd r:embed="rId6" name="snn5db.wav"/>
            </a:hlinkClick>
          </p:cNvPr>
          <p:cNvSpPr>
            <a:spLocks noChangeArrowheads="1"/>
          </p:cNvSpPr>
          <p:nvPr/>
        </p:nvSpPr>
        <p:spPr bwMode="auto">
          <a:xfrm>
            <a:off x="6258658" y="3432175"/>
            <a:ext cx="269631" cy="3175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1909397" y="4752976"/>
            <a:ext cx="4605703" cy="879475"/>
            <a:chOff x="1736" y="2072"/>
            <a:chExt cx="3143" cy="554"/>
          </a:xfrm>
        </p:grpSpPr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1736" y="2072"/>
              <a:ext cx="192" cy="535"/>
              <a:chOff x="2192" y="1400"/>
              <a:chExt cx="328" cy="1071"/>
            </a:xfrm>
          </p:grpSpPr>
          <p:sp>
            <p:nvSpPr>
              <p:cNvPr id="251981" name="Freeform 77"/>
              <p:cNvSpPr>
                <a:spLocks/>
              </p:cNvSpPr>
              <p:nvPr/>
            </p:nvSpPr>
            <p:spPr bwMode="auto">
              <a:xfrm>
                <a:off x="2416" y="1880"/>
                <a:ext cx="104" cy="5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04" y="0"/>
                  </a:cxn>
                  <a:cxn ang="0">
                    <a:pos x="256" y="8"/>
                  </a:cxn>
                  <a:cxn ang="0">
                    <a:pos x="240" y="56"/>
                  </a:cxn>
                  <a:cxn ang="0">
                    <a:pos x="328" y="48"/>
                  </a:cxn>
                  <a:cxn ang="0">
                    <a:pos x="376" y="128"/>
                  </a:cxn>
                  <a:cxn ang="0">
                    <a:pos x="328" y="192"/>
                  </a:cxn>
                  <a:cxn ang="0">
                    <a:pos x="112" y="192"/>
                  </a:cxn>
                  <a:cxn ang="0">
                    <a:pos x="16" y="128"/>
                  </a:cxn>
                  <a:cxn ang="0">
                    <a:pos x="0" y="64"/>
                  </a:cxn>
                </a:cxnLst>
                <a:rect l="0" t="0" r="r" b="b"/>
                <a:pathLst>
                  <a:path w="376" h="192">
                    <a:moveTo>
                      <a:pt x="0" y="64"/>
                    </a:moveTo>
                    <a:lnTo>
                      <a:pt x="104" y="0"/>
                    </a:lnTo>
                    <a:lnTo>
                      <a:pt x="256" y="8"/>
                    </a:lnTo>
                    <a:lnTo>
                      <a:pt x="240" y="56"/>
                    </a:lnTo>
                    <a:lnTo>
                      <a:pt x="328" y="48"/>
                    </a:lnTo>
                    <a:lnTo>
                      <a:pt x="376" y="128"/>
                    </a:lnTo>
                    <a:lnTo>
                      <a:pt x="328" y="192"/>
                    </a:lnTo>
                    <a:lnTo>
                      <a:pt x="112" y="192"/>
                    </a:lnTo>
                    <a:lnTo>
                      <a:pt x="16" y="12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82" name="Freeform 78"/>
              <p:cNvSpPr>
                <a:spLocks/>
              </p:cNvSpPr>
              <p:nvPr/>
            </p:nvSpPr>
            <p:spPr bwMode="auto">
              <a:xfrm>
                <a:off x="2200" y="1632"/>
                <a:ext cx="264" cy="272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72" y="152"/>
                  </a:cxn>
                  <a:cxn ang="0">
                    <a:pos x="264" y="240"/>
                  </a:cxn>
                  <a:cxn ang="0">
                    <a:pos x="224" y="272"/>
                  </a:cxn>
                  <a:cxn ang="0">
                    <a:pos x="0" y="160"/>
                  </a:cxn>
                  <a:cxn ang="0">
                    <a:pos x="80" y="24"/>
                  </a:cxn>
                  <a:cxn ang="0">
                    <a:pos x="168" y="0"/>
                  </a:cxn>
                </a:cxnLst>
                <a:rect l="0" t="0" r="r" b="b"/>
                <a:pathLst>
                  <a:path w="264" h="272">
                    <a:moveTo>
                      <a:pt x="144" y="48"/>
                    </a:moveTo>
                    <a:lnTo>
                      <a:pt x="72" y="152"/>
                    </a:lnTo>
                    <a:lnTo>
                      <a:pt x="264" y="240"/>
                    </a:lnTo>
                    <a:lnTo>
                      <a:pt x="224" y="272"/>
                    </a:lnTo>
                    <a:lnTo>
                      <a:pt x="0" y="160"/>
                    </a:lnTo>
                    <a:lnTo>
                      <a:pt x="80" y="24"/>
                    </a:lnTo>
                    <a:lnTo>
                      <a:pt x="168" y="0"/>
                    </a:lnTo>
                  </a:path>
                </a:pathLst>
              </a:cu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83" name="Freeform 79"/>
              <p:cNvSpPr>
                <a:spLocks/>
              </p:cNvSpPr>
              <p:nvPr/>
            </p:nvSpPr>
            <p:spPr bwMode="auto">
              <a:xfrm>
                <a:off x="2304" y="2240"/>
                <a:ext cx="56" cy="19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84"/>
                  </a:cxn>
                  <a:cxn ang="0">
                    <a:pos x="56" y="192"/>
                  </a:cxn>
                  <a:cxn ang="0">
                    <a:pos x="56" y="0"/>
                  </a:cxn>
                  <a:cxn ang="0">
                    <a:pos x="0" y="16"/>
                  </a:cxn>
                </a:cxnLst>
                <a:rect l="0" t="0" r="r" b="b"/>
                <a:pathLst>
                  <a:path w="56" h="192">
                    <a:moveTo>
                      <a:pt x="0" y="16"/>
                    </a:moveTo>
                    <a:lnTo>
                      <a:pt x="0" y="184"/>
                    </a:lnTo>
                    <a:lnTo>
                      <a:pt x="56" y="192"/>
                    </a:lnTo>
                    <a:lnTo>
                      <a:pt x="5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84" name="Freeform 80"/>
              <p:cNvSpPr>
                <a:spLocks/>
              </p:cNvSpPr>
              <p:nvPr/>
            </p:nvSpPr>
            <p:spPr bwMode="auto">
              <a:xfrm>
                <a:off x="2296" y="2408"/>
                <a:ext cx="144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4" y="0"/>
                  </a:cxn>
                  <a:cxn ang="0">
                    <a:pos x="240" y="72"/>
                  </a:cxn>
                  <a:cxn ang="0">
                    <a:pos x="352" y="80"/>
                  </a:cxn>
                  <a:cxn ang="0">
                    <a:pos x="416" y="152"/>
                  </a:cxn>
                  <a:cxn ang="0">
                    <a:pos x="24" y="152"/>
                  </a:cxn>
                  <a:cxn ang="0">
                    <a:pos x="0" y="80"/>
                  </a:cxn>
                  <a:cxn ang="0">
                    <a:pos x="16" y="0"/>
                  </a:cxn>
                </a:cxnLst>
                <a:rect l="0" t="0" r="r" b="b"/>
                <a:pathLst>
                  <a:path w="416" h="152">
                    <a:moveTo>
                      <a:pt x="16" y="0"/>
                    </a:moveTo>
                    <a:lnTo>
                      <a:pt x="184" y="0"/>
                    </a:lnTo>
                    <a:lnTo>
                      <a:pt x="240" y="72"/>
                    </a:lnTo>
                    <a:lnTo>
                      <a:pt x="352" y="80"/>
                    </a:lnTo>
                    <a:lnTo>
                      <a:pt x="416" y="152"/>
                    </a:lnTo>
                    <a:lnTo>
                      <a:pt x="24" y="152"/>
                    </a:lnTo>
                    <a:lnTo>
                      <a:pt x="0" y="8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85" name="Freeform 81"/>
              <p:cNvSpPr>
                <a:spLocks/>
              </p:cNvSpPr>
              <p:nvPr/>
            </p:nvSpPr>
            <p:spPr bwMode="auto">
              <a:xfrm>
                <a:off x="2336" y="2240"/>
                <a:ext cx="56" cy="19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84"/>
                  </a:cxn>
                  <a:cxn ang="0">
                    <a:pos x="56" y="192"/>
                  </a:cxn>
                  <a:cxn ang="0">
                    <a:pos x="56" y="0"/>
                  </a:cxn>
                  <a:cxn ang="0">
                    <a:pos x="0" y="16"/>
                  </a:cxn>
                </a:cxnLst>
                <a:rect l="0" t="0" r="r" b="b"/>
                <a:pathLst>
                  <a:path w="56" h="192">
                    <a:moveTo>
                      <a:pt x="0" y="16"/>
                    </a:moveTo>
                    <a:lnTo>
                      <a:pt x="0" y="184"/>
                    </a:lnTo>
                    <a:lnTo>
                      <a:pt x="56" y="192"/>
                    </a:lnTo>
                    <a:lnTo>
                      <a:pt x="5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86" name="Freeform 82"/>
              <p:cNvSpPr>
                <a:spLocks/>
              </p:cNvSpPr>
              <p:nvPr/>
            </p:nvSpPr>
            <p:spPr bwMode="auto">
              <a:xfrm>
                <a:off x="2240" y="1648"/>
                <a:ext cx="216" cy="616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216" y="120"/>
                  </a:cxn>
                  <a:cxn ang="0">
                    <a:pos x="176" y="168"/>
                  </a:cxn>
                  <a:cxn ang="0">
                    <a:pos x="168" y="240"/>
                  </a:cxn>
                  <a:cxn ang="0">
                    <a:pos x="192" y="616"/>
                  </a:cxn>
                  <a:cxn ang="0">
                    <a:pos x="0" y="600"/>
                  </a:cxn>
                  <a:cxn ang="0">
                    <a:pos x="32" y="320"/>
                  </a:cxn>
                  <a:cxn ang="0">
                    <a:pos x="64" y="208"/>
                  </a:cxn>
                  <a:cxn ang="0">
                    <a:pos x="56" y="80"/>
                  </a:cxn>
                  <a:cxn ang="0">
                    <a:pos x="48" y="24"/>
                  </a:cxn>
                  <a:cxn ang="0">
                    <a:pos x="152" y="0"/>
                  </a:cxn>
                </a:cxnLst>
                <a:rect l="0" t="0" r="r" b="b"/>
                <a:pathLst>
                  <a:path w="216" h="616">
                    <a:moveTo>
                      <a:pt x="152" y="0"/>
                    </a:moveTo>
                    <a:lnTo>
                      <a:pt x="216" y="120"/>
                    </a:lnTo>
                    <a:lnTo>
                      <a:pt x="176" y="168"/>
                    </a:lnTo>
                    <a:lnTo>
                      <a:pt x="168" y="240"/>
                    </a:lnTo>
                    <a:lnTo>
                      <a:pt x="192" y="616"/>
                    </a:lnTo>
                    <a:lnTo>
                      <a:pt x="0" y="600"/>
                    </a:lnTo>
                    <a:lnTo>
                      <a:pt x="32" y="320"/>
                    </a:lnTo>
                    <a:lnTo>
                      <a:pt x="64" y="208"/>
                    </a:lnTo>
                    <a:lnTo>
                      <a:pt x="56" y="80"/>
                    </a:lnTo>
                    <a:lnTo>
                      <a:pt x="48" y="24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87" name="AutoShape 83"/>
              <p:cNvSpPr>
                <a:spLocks noChangeArrowheads="1"/>
              </p:cNvSpPr>
              <p:nvPr/>
            </p:nvSpPr>
            <p:spPr bwMode="auto">
              <a:xfrm>
                <a:off x="2384" y="1440"/>
                <a:ext cx="104" cy="136"/>
              </a:xfrm>
              <a:prstGeom prst="triangle">
                <a:avLst>
                  <a:gd name="adj" fmla="val 34616"/>
                </a:avLst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88" name="Oval 84"/>
              <p:cNvSpPr>
                <a:spLocks noChangeArrowheads="1"/>
              </p:cNvSpPr>
              <p:nvPr/>
            </p:nvSpPr>
            <p:spPr bwMode="auto">
              <a:xfrm>
                <a:off x="2280" y="1416"/>
                <a:ext cx="184" cy="232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89" name="Freeform 85"/>
              <p:cNvSpPr>
                <a:spLocks/>
              </p:cNvSpPr>
              <p:nvPr/>
            </p:nvSpPr>
            <p:spPr bwMode="auto">
              <a:xfrm>
                <a:off x="2328" y="2424"/>
                <a:ext cx="144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4" y="0"/>
                  </a:cxn>
                  <a:cxn ang="0">
                    <a:pos x="240" y="72"/>
                  </a:cxn>
                  <a:cxn ang="0">
                    <a:pos x="352" y="80"/>
                  </a:cxn>
                  <a:cxn ang="0">
                    <a:pos x="416" y="152"/>
                  </a:cxn>
                  <a:cxn ang="0">
                    <a:pos x="24" y="152"/>
                  </a:cxn>
                  <a:cxn ang="0">
                    <a:pos x="0" y="80"/>
                  </a:cxn>
                  <a:cxn ang="0">
                    <a:pos x="16" y="0"/>
                  </a:cxn>
                </a:cxnLst>
                <a:rect l="0" t="0" r="r" b="b"/>
                <a:pathLst>
                  <a:path w="416" h="152">
                    <a:moveTo>
                      <a:pt x="16" y="0"/>
                    </a:moveTo>
                    <a:lnTo>
                      <a:pt x="184" y="0"/>
                    </a:lnTo>
                    <a:lnTo>
                      <a:pt x="240" y="72"/>
                    </a:lnTo>
                    <a:lnTo>
                      <a:pt x="352" y="80"/>
                    </a:lnTo>
                    <a:lnTo>
                      <a:pt x="416" y="152"/>
                    </a:lnTo>
                    <a:lnTo>
                      <a:pt x="24" y="152"/>
                    </a:lnTo>
                    <a:lnTo>
                      <a:pt x="0" y="8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90" name="Freeform 86"/>
              <p:cNvSpPr>
                <a:spLocks/>
              </p:cNvSpPr>
              <p:nvPr/>
            </p:nvSpPr>
            <p:spPr bwMode="auto">
              <a:xfrm>
                <a:off x="2408" y="1896"/>
                <a:ext cx="104" cy="5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04" y="0"/>
                  </a:cxn>
                  <a:cxn ang="0">
                    <a:pos x="256" y="8"/>
                  </a:cxn>
                  <a:cxn ang="0">
                    <a:pos x="240" y="56"/>
                  </a:cxn>
                  <a:cxn ang="0">
                    <a:pos x="328" y="48"/>
                  </a:cxn>
                  <a:cxn ang="0">
                    <a:pos x="376" y="128"/>
                  </a:cxn>
                  <a:cxn ang="0">
                    <a:pos x="328" y="192"/>
                  </a:cxn>
                  <a:cxn ang="0">
                    <a:pos x="112" y="192"/>
                  </a:cxn>
                  <a:cxn ang="0">
                    <a:pos x="16" y="128"/>
                  </a:cxn>
                  <a:cxn ang="0">
                    <a:pos x="0" y="64"/>
                  </a:cxn>
                </a:cxnLst>
                <a:rect l="0" t="0" r="r" b="b"/>
                <a:pathLst>
                  <a:path w="376" h="192">
                    <a:moveTo>
                      <a:pt x="0" y="64"/>
                    </a:moveTo>
                    <a:lnTo>
                      <a:pt x="104" y="0"/>
                    </a:lnTo>
                    <a:lnTo>
                      <a:pt x="256" y="8"/>
                    </a:lnTo>
                    <a:lnTo>
                      <a:pt x="240" y="56"/>
                    </a:lnTo>
                    <a:lnTo>
                      <a:pt x="328" y="48"/>
                    </a:lnTo>
                    <a:lnTo>
                      <a:pt x="376" y="128"/>
                    </a:lnTo>
                    <a:lnTo>
                      <a:pt x="328" y="192"/>
                    </a:lnTo>
                    <a:lnTo>
                      <a:pt x="112" y="192"/>
                    </a:lnTo>
                    <a:lnTo>
                      <a:pt x="16" y="12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91" name="Freeform 87"/>
              <p:cNvSpPr>
                <a:spLocks/>
              </p:cNvSpPr>
              <p:nvPr/>
            </p:nvSpPr>
            <p:spPr bwMode="auto">
              <a:xfrm>
                <a:off x="2192" y="1648"/>
                <a:ext cx="264" cy="272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72" y="152"/>
                  </a:cxn>
                  <a:cxn ang="0">
                    <a:pos x="264" y="240"/>
                  </a:cxn>
                  <a:cxn ang="0">
                    <a:pos x="224" y="272"/>
                  </a:cxn>
                  <a:cxn ang="0">
                    <a:pos x="0" y="160"/>
                  </a:cxn>
                  <a:cxn ang="0">
                    <a:pos x="80" y="24"/>
                  </a:cxn>
                  <a:cxn ang="0">
                    <a:pos x="168" y="0"/>
                  </a:cxn>
                </a:cxnLst>
                <a:rect l="0" t="0" r="r" b="b"/>
                <a:pathLst>
                  <a:path w="264" h="272">
                    <a:moveTo>
                      <a:pt x="144" y="48"/>
                    </a:moveTo>
                    <a:lnTo>
                      <a:pt x="72" y="152"/>
                    </a:lnTo>
                    <a:lnTo>
                      <a:pt x="264" y="240"/>
                    </a:lnTo>
                    <a:lnTo>
                      <a:pt x="224" y="272"/>
                    </a:lnTo>
                    <a:lnTo>
                      <a:pt x="0" y="160"/>
                    </a:lnTo>
                    <a:lnTo>
                      <a:pt x="80" y="24"/>
                    </a:lnTo>
                    <a:lnTo>
                      <a:pt x="168" y="0"/>
                    </a:lnTo>
                  </a:path>
                </a:pathLst>
              </a:cu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92" name="Freeform 88"/>
              <p:cNvSpPr>
                <a:spLocks/>
              </p:cNvSpPr>
              <p:nvPr/>
            </p:nvSpPr>
            <p:spPr bwMode="auto">
              <a:xfrm>
                <a:off x="2256" y="1400"/>
                <a:ext cx="200" cy="296"/>
              </a:xfrm>
              <a:custGeom>
                <a:avLst/>
                <a:gdLst/>
                <a:ahLst/>
                <a:cxnLst>
                  <a:cxn ang="0">
                    <a:pos x="184" y="80"/>
                  </a:cxn>
                  <a:cxn ang="0">
                    <a:pos x="104" y="80"/>
                  </a:cxn>
                  <a:cxn ang="0">
                    <a:pos x="104" y="280"/>
                  </a:cxn>
                  <a:cxn ang="0">
                    <a:pos x="0" y="264"/>
                  </a:cxn>
                  <a:cxn ang="0">
                    <a:pos x="16" y="80"/>
                  </a:cxn>
                  <a:cxn ang="0">
                    <a:pos x="48" y="32"/>
                  </a:cxn>
                  <a:cxn ang="0">
                    <a:pos x="112" y="0"/>
                  </a:cxn>
                  <a:cxn ang="0">
                    <a:pos x="168" y="16"/>
                  </a:cxn>
                  <a:cxn ang="0">
                    <a:pos x="184" y="80"/>
                  </a:cxn>
                </a:cxnLst>
                <a:rect l="0" t="0" r="r" b="b"/>
                <a:pathLst>
                  <a:path w="184" h="280">
                    <a:moveTo>
                      <a:pt x="184" y="80"/>
                    </a:moveTo>
                    <a:lnTo>
                      <a:pt x="104" y="80"/>
                    </a:lnTo>
                    <a:lnTo>
                      <a:pt x="104" y="280"/>
                    </a:lnTo>
                    <a:lnTo>
                      <a:pt x="0" y="264"/>
                    </a:lnTo>
                    <a:lnTo>
                      <a:pt x="16" y="80"/>
                    </a:lnTo>
                    <a:lnTo>
                      <a:pt x="48" y="32"/>
                    </a:lnTo>
                    <a:lnTo>
                      <a:pt x="112" y="0"/>
                    </a:lnTo>
                    <a:lnTo>
                      <a:pt x="168" y="16"/>
                    </a:lnTo>
                    <a:lnTo>
                      <a:pt x="184" y="8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93" name="Line 89"/>
              <p:cNvSpPr>
                <a:spLocks noChangeShapeType="1"/>
              </p:cNvSpPr>
              <p:nvPr/>
            </p:nvSpPr>
            <p:spPr bwMode="auto">
              <a:xfrm flipH="1" flipV="1">
                <a:off x="2408" y="1576"/>
                <a:ext cx="24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94" name="Line 90"/>
              <p:cNvSpPr>
                <a:spLocks noChangeShapeType="1"/>
              </p:cNvSpPr>
              <p:nvPr/>
            </p:nvSpPr>
            <p:spPr bwMode="auto">
              <a:xfrm flipH="1">
                <a:off x="2432" y="151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2144" y="2274"/>
              <a:ext cx="151" cy="336"/>
              <a:chOff x="2880" y="2474"/>
              <a:chExt cx="319" cy="568"/>
            </a:xfrm>
          </p:grpSpPr>
          <p:sp>
            <p:nvSpPr>
              <p:cNvPr id="251996" name="Oval 92"/>
              <p:cNvSpPr>
                <a:spLocks noChangeArrowheads="1"/>
              </p:cNvSpPr>
              <p:nvPr/>
            </p:nvSpPr>
            <p:spPr bwMode="auto">
              <a:xfrm>
                <a:off x="2970" y="2496"/>
                <a:ext cx="147" cy="13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97" name="Freeform 93"/>
              <p:cNvSpPr>
                <a:spLocks/>
              </p:cNvSpPr>
              <p:nvPr/>
            </p:nvSpPr>
            <p:spPr bwMode="auto">
              <a:xfrm>
                <a:off x="2978" y="2474"/>
                <a:ext cx="164" cy="17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6" y="88"/>
                  </a:cxn>
                  <a:cxn ang="0">
                    <a:pos x="80" y="184"/>
                  </a:cxn>
                  <a:cxn ang="0">
                    <a:pos x="160" y="120"/>
                  </a:cxn>
                  <a:cxn ang="0">
                    <a:pos x="160" y="56"/>
                  </a:cxn>
                  <a:cxn ang="0">
                    <a:pos x="88" y="0"/>
                  </a:cxn>
                  <a:cxn ang="0">
                    <a:pos x="16" y="8"/>
                  </a:cxn>
                  <a:cxn ang="0">
                    <a:pos x="0" y="56"/>
                  </a:cxn>
                </a:cxnLst>
                <a:rect l="0" t="0" r="r" b="b"/>
                <a:pathLst>
                  <a:path w="160" h="184">
                    <a:moveTo>
                      <a:pt x="0" y="56"/>
                    </a:moveTo>
                    <a:lnTo>
                      <a:pt x="56" y="88"/>
                    </a:lnTo>
                    <a:lnTo>
                      <a:pt x="80" y="184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88" y="0"/>
                    </a:lnTo>
                    <a:lnTo>
                      <a:pt x="16" y="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98" name="Freeform 94"/>
              <p:cNvSpPr>
                <a:spLocks/>
              </p:cNvSpPr>
              <p:nvPr/>
            </p:nvSpPr>
            <p:spPr bwMode="auto">
              <a:xfrm>
                <a:off x="2904" y="2616"/>
                <a:ext cx="279" cy="426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72" y="80"/>
                  </a:cxn>
                  <a:cxn ang="0">
                    <a:pos x="264" y="264"/>
                  </a:cxn>
                  <a:cxn ang="0">
                    <a:pos x="216" y="280"/>
                  </a:cxn>
                  <a:cxn ang="0">
                    <a:pos x="56" y="280"/>
                  </a:cxn>
                  <a:cxn ang="0">
                    <a:pos x="88" y="456"/>
                  </a:cxn>
                  <a:cxn ang="0">
                    <a:pos x="8" y="448"/>
                  </a:cxn>
                  <a:cxn ang="0">
                    <a:pos x="0" y="224"/>
                  </a:cxn>
                  <a:cxn ang="0">
                    <a:pos x="168" y="184"/>
                  </a:cxn>
                  <a:cxn ang="0">
                    <a:pos x="128" y="72"/>
                  </a:cxn>
                  <a:cxn ang="0">
                    <a:pos x="152" y="16"/>
                  </a:cxn>
                  <a:cxn ang="0">
                    <a:pos x="216" y="0"/>
                  </a:cxn>
                </a:cxnLst>
                <a:rect l="0" t="0" r="r" b="b"/>
                <a:pathLst>
                  <a:path w="272" h="456">
                    <a:moveTo>
                      <a:pt x="216" y="0"/>
                    </a:moveTo>
                    <a:lnTo>
                      <a:pt x="272" y="80"/>
                    </a:lnTo>
                    <a:lnTo>
                      <a:pt x="264" y="264"/>
                    </a:lnTo>
                    <a:lnTo>
                      <a:pt x="216" y="280"/>
                    </a:lnTo>
                    <a:lnTo>
                      <a:pt x="56" y="280"/>
                    </a:lnTo>
                    <a:lnTo>
                      <a:pt x="88" y="456"/>
                    </a:lnTo>
                    <a:lnTo>
                      <a:pt x="8" y="448"/>
                    </a:lnTo>
                    <a:lnTo>
                      <a:pt x="0" y="224"/>
                    </a:lnTo>
                    <a:lnTo>
                      <a:pt x="168" y="184"/>
                    </a:lnTo>
                    <a:lnTo>
                      <a:pt x="128" y="72"/>
                    </a:lnTo>
                    <a:lnTo>
                      <a:pt x="152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999" name="Freeform 95"/>
              <p:cNvSpPr>
                <a:spLocks/>
              </p:cNvSpPr>
              <p:nvPr/>
            </p:nvSpPr>
            <p:spPr bwMode="auto">
              <a:xfrm>
                <a:off x="2978" y="2690"/>
                <a:ext cx="221" cy="345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648"/>
                  </a:cxn>
                  <a:cxn ang="0">
                    <a:pos x="312" y="640"/>
                  </a:cxn>
                  <a:cxn ang="0">
                    <a:pos x="312" y="344"/>
                  </a:cxn>
                  <a:cxn ang="0">
                    <a:pos x="56" y="344"/>
                  </a:cxn>
                  <a:cxn ang="0">
                    <a:pos x="56" y="624"/>
                  </a:cxn>
                  <a:cxn ang="0">
                    <a:pos x="0" y="624"/>
                  </a:cxn>
                  <a:cxn ang="0">
                    <a:pos x="0" y="296"/>
                  </a:cxn>
                  <a:cxn ang="0">
                    <a:pos x="312" y="296"/>
                  </a:cxn>
                  <a:cxn ang="0">
                    <a:pos x="312" y="0"/>
                  </a:cxn>
                  <a:cxn ang="0">
                    <a:pos x="368" y="0"/>
                  </a:cxn>
                </a:cxnLst>
                <a:rect l="0" t="0" r="r" b="b"/>
                <a:pathLst>
                  <a:path w="368" h="648">
                    <a:moveTo>
                      <a:pt x="368" y="0"/>
                    </a:moveTo>
                    <a:lnTo>
                      <a:pt x="368" y="648"/>
                    </a:lnTo>
                    <a:lnTo>
                      <a:pt x="312" y="640"/>
                    </a:lnTo>
                    <a:lnTo>
                      <a:pt x="312" y="344"/>
                    </a:lnTo>
                    <a:lnTo>
                      <a:pt x="56" y="344"/>
                    </a:lnTo>
                    <a:lnTo>
                      <a:pt x="56" y="624"/>
                    </a:lnTo>
                    <a:lnTo>
                      <a:pt x="0" y="624"/>
                    </a:lnTo>
                    <a:lnTo>
                      <a:pt x="0" y="296"/>
                    </a:lnTo>
                    <a:lnTo>
                      <a:pt x="312" y="296"/>
                    </a:lnTo>
                    <a:lnTo>
                      <a:pt x="312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00" name="Freeform 96"/>
              <p:cNvSpPr>
                <a:spLocks/>
              </p:cNvSpPr>
              <p:nvPr/>
            </p:nvSpPr>
            <p:spPr bwMode="auto">
              <a:xfrm>
                <a:off x="2880" y="2773"/>
                <a:ext cx="102" cy="4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56"/>
                  </a:cxn>
                  <a:cxn ang="0">
                    <a:pos x="0" y="104"/>
                  </a:cxn>
                  <a:cxn ang="0">
                    <a:pos x="168" y="104"/>
                  </a:cxn>
                  <a:cxn ang="0">
                    <a:pos x="256" y="72"/>
                  </a:cxn>
                  <a:cxn ang="0">
                    <a:pos x="240" y="0"/>
                  </a:cxn>
                </a:cxnLst>
                <a:rect l="0" t="0" r="r" b="b"/>
                <a:pathLst>
                  <a:path w="256" h="104">
                    <a:moveTo>
                      <a:pt x="240" y="0"/>
                    </a:moveTo>
                    <a:lnTo>
                      <a:pt x="0" y="56"/>
                    </a:lnTo>
                    <a:lnTo>
                      <a:pt x="0" y="104"/>
                    </a:lnTo>
                    <a:lnTo>
                      <a:pt x="168" y="104"/>
                    </a:lnTo>
                    <a:lnTo>
                      <a:pt x="256" y="7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01" name="Freeform 97"/>
              <p:cNvSpPr>
                <a:spLocks/>
              </p:cNvSpPr>
              <p:nvPr/>
            </p:nvSpPr>
            <p:spPr bwMode="auto">
              <a:xfrm>
                <a:off x="2963" y="2632"/>
                <a:ext cx="181" cy="177"/>
              </a:xfrm>
              <a:custGeom>
                <a:avLst/>
                <a:gdLst/>
                <a:ahLst/>
                <a:cxnLst>
                  <a:cxn ang="0">
                    <a:pos x="280" y="64"/>
                  </a:cxn>
                  <a:cxn ang="0">
                    <a:pos x="192" y="232"/>
                  </a:cxn>
                  <a:cxn ang="0">
                    <a:pos x="0" y="320"/>
                  </a:cxn>
                  <a:cxn ang="0">
                    <a:pos x="16" y="424"/>
                  </a:cxn>
                  <a:cxn ang="0">
                    <a:pos x="288" y="368"/>
                  </a:cxn>
                  <a:cxn ang="0">
                    <a:pos x="456" y="80"/>
                  </a:cxn>
                  <a:cxn ang="0">
                    <a:pos x="408" y="16"/>
                  </a:cxn>
                  <a:cxn ang="0">
                    <a:pos x="312" y="0"/>
                  </a:cxn>
                  <a:cxn ang="0">
                    <a:pos x="280" y="64"/>
                  </a:cxn>
                </a:cxnLst>
                <a:rect l="0" t="0" r="r" b="b"/>
                <a:pathLst>
                  <a:path w="456" h="424">
                    <a:moveTo>
                      <a:pt x="280" y="64"/>
                    </a:moveTo>
                    <a:lnTo>
                      <a:pt x="192" y="232"/>
                    </a:lnTo>
                    <a:lnTo>
                      <a:pt x="0" y="320"/>
                    </a:lnTo>
                    <a:lnTo>
                      <a:pt x="16" y="424"/>
                    </a:lnTo>
                    <a:lnTo>
                      <a:pt x="288" y="368"/>
                    </a:lnTo>
                    <a:lnTo>
                      <a:pt x="456" y="80"/>
                    </a:lnTo>
                    <a:lnTo>
                      <a:pt x="408" y="16"/>
                    </a:lnTo>
                    <a:lnTo>
                      <a:pt x="312" y="0"/>
                    </a:lnTo>
                    <a:lnTo>
                      <a:pt x="280" y="6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98"/>
            <p:cNvGrpSpPr>
              <a:grpSpLocks/>
            </p:cNvGrpSpPr>
            <p:nvPr/>
          </p:nvGrpSpPr>
          <p:grpSpPr bwMode="auto">
            <a:xfrm>
              <a:off x="2528" y="2274"/>
              <a:ext cx="151" cy="336"/>
              <a:chOff x="2880" y="2474"/>
              <a:chExt cx="319" cy="568"/>
            </a:xfrm>
          </p:grpSpPr>
          <p:sp>
            <p:nvSpPr>
              <p:cNvPr id="252003" name="Oval 99"/>
              <p:cNvSpPr>
                <a:spLocks noChangeArrowheads="1"/>
              </p:cNvSpPr>
              <p:nvPr/>
            </p:nvSpPr>
            <p:spPr bwMode="auto">
              <a:xfrm>
                <a:off x="2970" y="2496"/>
                <a:ext cx="147" cy="13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04" name="Freeform 100"/>
              <p:cNvSpPr>
                <a:spLocks/>
              </p:cNvSpPr>
              <p:nvPr/>
            </p:nvSpPr>
            <p:spPr bwMode="auto">
              <a:xfrm>
                <a:off x="2978" y="2474"/>
                <a:ext cx="164" cy="17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6" y="88"/>
                  </a:cxn>
                  <a:cxn ang="0">
                    <a:pos x="80" y="184"/>
                  </a:cxn>
                  <a:cxn ang="0">
                    <a:pos x="160" y="120"/>
                  </a:cxn>
                  <a:cxn ang="0">
                    <a:pos x="160" y="56"/>
                  </a:cxn>
                  <a:cxn ang="0">
                    <a:pos x="88" y="0"/>
                  </a:cxn>
                  <a:cxn ang="0">
                    <a:pos x="16" y="8"/>
                  </a:cxn>
                  <a:cxn ang="0">
                    <a:pos x="0" y="56"/>
                  </a:cxn>
                </a:cxnLst>
                <a:rect l="0" t="0" r="r" b="b"/>
                <a:pathLst>
                  <a:path w="160" h="184">
                    <a:moveTo>
                      <a:pt x="0" y="56"/>
                    </a:moveTo>
                    <a:lnTo>
                      <a:pt x="56" y="88"/>
                    </a:lnTo>
                    <a:lnTo>
                      <a:pt x="80" y="184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88" y="0"/>
                    </a:lnTo>
                    <a:lnTo>
                      <a:pt x="16" y="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05" name="Freeform 101"/>
              <p:cNvSpPr>
                <a:spLocks/>
              </p:cNvSpPr>
              <p:nvPr/>
            </p:nvSpPr>
            <p:spPr bwMode="auto">
              <a:xfrm>
                <a:off x="2904" y="2616"/>
                <a:ext cx="279" cy="426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72" y="80"/>
                  </a:cxn>
                  <a:cxn ang="0">
                    <a:pos x="264" y="264"/>
                  </a:cxn>
                  <a:cxn ang="0">
                    <a:pos x="216" y="280"/>
                  </a:cxn>
                  <a:cxn ang="0">
                    <a:pos x="56" y="280"/>
                  </a:cxn>
                  <a:cxn ang="0">
                    <a:pos x="88" y="456"/>
                  </a:cxn>
                  <a:cxn ang="0">
                    <a:pos x="8" y="448"/>
                  </a:cxn>
                  <a:cxn ang="0">
                    <a:pos x="0" y="224"/>
                  </a:cxn>
                  <a:cxn ang="0">
                    <a:pos x="168" y="184"/>
                  </a:cxn>
                  <a:cxn ang="0">
                    <a:pos x="128" y="72"/>
                  </a:cxn>
                  <a:cxn ang="0">
                    <a:pos x="152" y="16"/>
                  </a:cxn>
                  <a:cxn ang="0">
                    <a:pos x="216" y="0"/>
                  </a:cxn>
                </a:cxnLst>
                <a:rect l="0" t="0" r="r" b="b"/>
                <a:pathLst>
                  <a:path w="272" h="456">
                    <a:moveTo>
                      <a:pt x="216" y="0"/>
                    </a:moveTo>
                    <a:lnTo>
                      <a:pt x="272" y="80"/>
                    </a:lnTo>
                    <a:lnTo>
                      <a:pt x="264" y="264"/>
                    </a:lnTo>
                    <a:lnTo>
                      <a:pt x="216" y="280"/>
                    </a:lnTo>
                    <a:lnTo>
                      <a:pt x="56" y="280"/>
                    </a:lnTo>
                    <a:lnTo>
                      <a:pt x="88" y="456"/>
                    </a:lnTo>
                    <a:lnTo>
                      <a:pt x="8" y="448"/>
                    </a:lnTo>
                    <a:lnTo>
                      <a:pt x="0" y="224"/>
                    </a:lnTo>
                    <a:lnTo>
                      <a:pt x="168" y="184"/>
                    </a:lnTo>
                    <a:lnTo>
                      <a:pt x="128" y="72"/>
                    </a:lnTo>
                    <a:lnTo>
                      <a:pt x="152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06" name="Freeform 102"/>
              <p:cNvSpPr>
                <a:spLocks/>
              </p:cNvSpPr>
              <p:nvPr/>
            </p:nvSpPr>
            <p:spPr bwMode="auto">
              <a:xfrm>
                <a:off x="2978" y="2690"/>
                <a:ext cx="221" cy="345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648"/>
                  </a:cxn>
                  <a:cxn ang="0">
                    <a:pos x="312" y="640"/>
                  </a:cxn>
                  <a:cxn ang="0">
                    <a:pos x="312" y="344"/>
                  </a:cxn>
                  <a:cxn ang="0">
                    <a:pos x="56" y="344"/>
                  </a:cxn>
                  <a:cxn ang="0">
                    <a:pos x="56" y="624"/>
                  </a:cxn>
                  <a:cxn ang="0">
                    <a:pos x="0" y="624"/>
                  </a:cxn>
                  <a:cxn ang="0">
                    <a:pos x="0" y="296"/>
                  </a:cxn>
                  <a:cxn ang="0">
                    <a:pos x="312" y="296"/>
                  </a:cxn>
                  <a:cxn ang="0">
                    <a:pos x="312" y="0"/>
                  </a:cxn>
                  <a:cxn ang="0">
                    <a:pos x="368" y="0"/>
                  </a:cxn>
                </a:cxnLst>
                <a:rect l="0" t="0" r="r" b="b"/>
                <a:pathLst>
                  <a:path w="368" h="648">
                    <a:moveTo>
                      <a:pt x="368" y="0"/>
                    </a:moveTo>
                    <a:lnTo>
                      <a:pt x="368" y="648"/>
                    </a:lnTo>
                    <a:lnTo>
                      <a:pt x="312" y="640"/>
                    </a:lnTo>
                    <a:lnTo>
                      <a:pt x="312" y="344"/>
                    </a:lnTo>
                    <a:lnTo>
                      <a:pt x="56" y="344"/>
                    </a:lnTo>
                    <a:lnTo>
                      <a:pt x="56" y="624"/>
                    </a:lnTo>
                    <a:lnTo>
                      <a:pt x="0" y="624"/>
                    </a:lnTo>
                    <a:lnTo>
                      <a:pt x="0" y="296"/>
                    </a:lnTo>
                    <a:lnTo>
                      <a:pt x="312" y="296"/>
                    </a:lnTo>
                    <a:lnTo>
                      <a:pt x="312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07" name="Freeform 103"/>
              <p:cNvSpPr>
                <a:spLocks/>
              </p:cNvSpPr>
              <p:nvPr/>
            </p:nvSpPr>
            <p:spPr bwMode="auto">
              <a:xfrm>
                <a:off x="2880" y="2773"/>
                <a:ext cx="102" cy="4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56"/>
                  </a:cxn>
                  <a:cxn ang="0">
                    <a:pos x="0" y="104"/>
                  </a:cxn>
                  <a:cxn ang="0">
                    <a:pos x="168" y="104"/>
                  </a:cxn>
                  <a:cxn ang="0">
                    <a:pos x="256" y="72"/>
                  </a:cxn>
                  <a:cxn ang="0">
                    <a:pos x="240" y="0"/>
                  </a:cxn>
                </a:cxnLst>
                <a:rect l="0" t="0" r="r" b="b"/>
                <a:pathLst>
                  <a:path w="256" h="104">
                    <a:moveTo>
                      <a:pt x="240" y="0"/>
                    </a:moveTo>
                    <a:lnTo>
                      <a:pt x="0" y="56"/>
                    </a:lnTo>
                    <a:lnTo>
                      <a:pt x="0" y="104"/>
                    </a:lnTo>
                    <a:lnTo>
                      <a:pt x="168" y="104"/>
                    </a:lnTo>
                    <a:lnTo>
                      <a:pt x="256" y="7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08" name="Freeform 104"/>
              <p:cNvSpPr>
                <a:spLocks/>
              </p:cNvSpPr>
              <p:nvPr/>
            </p:nvSpPr>
            <p:spPr bwMode="auto">
              <a:xfrm>
                <a:off x="2963" y="2632"/>
                <a:ext cx="181" cy="177"/>
              </a:xfrm>
              <a:custGeom>
                <a:avLst/>
                <a:gdLst/>
                <a:ahLst/>
                <a:cxnLst>
                  <a:cxn ang="0">
                    <a:pos x="280" y="64"/>
                  </a:cxn>
                  <a:cxn ang="0">
                    <a:pos x="192" y="232"/>
                  </a:cxn>
                  <a:cxn ang="0">
                    <a:pos x="0" y="320"/>
                  </a:cxn>
                  <a:cxn ang="0">
                    <a:pos x="16" y="424"/>
                  </a:cxn>
                  <a:cxn ang="0">
                    <a:pos x="288" y="368"/>
                  </a:cxn>
                  <a:cxn ang="0">
                    <a:pos x="456" y="80"/>
                  </a:cxn>
                  <a:cxn ang="0">
                    <a:pos x="408" y="16"/>
                  </a:cxn>
                  <a:cxn ang="0">
                    <a:pos x="312" y="0"/>
                  </a:cxn>
                  <a:cxn ang="0">
                    <a:pos x="280" y="64"/>
                  </a:cxn>
                </a:cxnLst>
                <a:rect l="0" t="0" r="r" b="b"/>
                <a:pathLst>
                  <a:path w="456" h="424">
                    <a:moveTo>
                      <a:pt x="280" y="64"/>
                    </a:moveTo>
                    <a:lnTo>
                      <a:pt x="192" y="232"/>
                    </a:lnTo>
                    <a:lnTo>
                      <a:pt x="0" y="320"/>
                    </a:lnTo>
                    <a:lnTo>
                      <a:pt x="16" y="424"/>
                    </a:lnTo>
                    <a:lnTo>
                      <a:pt x="288" y="368"/>
                    </a:lnTo>
                    <a:lnTo>
                      <a:pt x="456" y="80"/>
                    </a:lnTo>
                    <a:lnTo>
                      <a:pt x="408" y="16"/>
                    </a:lnTo>
                    <a:lnTo>
                      <a:pt x="312" y="0"/>
                    </a:lnTo>
                    <a:lnTo>
                      <a:pt x="280" y="6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05"/>
            <p:cNvGrpSpPr>
              <a:grpSpLocks/>
            </p:cNvGrpSpPr>
            <p:nvPr/>
          </p:nvGrpSpPr>
          <p:grpSpPr bwMode="auto">
            <a:xfrm>
              <a:off x="3264" y="2282"/>
              <a:ext cx="151" cy="336"/>
              <a:chOff x="2880" y="2474"/>
              <a:chExt cx="319" cy="568"/>
            </a:xfrm>
          </p:grpSpPr>
          <p:sp>
            <p:nvSpPr>
              <p:cNvPr id="252010" name="Oval 106"/>
              <p:cNvSpPr>
                <a:spLocks noChangeArrowheads="1"/>
              </p:cNvSpPr>
              <p:nvPr/>
            </p:nvSpPr>
            <p:spPr bwMode="auto">
              <a:xfrm>
                <a:off x="2970" y="2496"/>
                <a:ext cx="147" cy="13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11" name="Freeform 107"/>
              <p:cNvSpPr>
                <a:spLocks/>
              </p:cNvSpPr>
              <p:nvPr/>
            </p:nvSpPr>
            <p:spPr bwMode="auto">
              <a:xfrm>
                <a:off x="2978" y="2474"/>
                <a:ext cx="164" cy="17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6" y="88"/>
                  </a:cxn>
                  <a:cxn ang="0">
                    <a:pos x="80" y="184"/>
                  </a:cxn>
                  <a:cxn ang="0">
                    <a:pos x="160" y="120"/>
                  </a:cxn>
                  <a:cxn ang="0">
                    <a:pos x="160" y="56"/>
                  </a:cxn>
                  <a:cxn ang="0">
                    <a:pos x="88" y="0"/>
                  </a:cxn>
                  <a:cxn ang="0">
                    <a:pos x="16" y="8"/>
                  </a:cxn>
                  <a:cxn ang="0">
                    <a:pos x="0" y="56"/>
                  </a:cxn>
                </a:cxnLst>
                <a:rect l="0" t="0" r="r" b="b"/>
                <a:pathLst>
                  <a:path w="160" h="184">
                    <a:moveTo>
                      <a:pt x="0" y="56"/>
                    </a:moveTo>
                    <a:lnTo>
                      <a:pt x="56" y="88"/>
                    </a:lnTo>
                    <a:lnTo>
                      <a:pt x="80" y="184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88" y="0"/>
                    </a:lnTo>
                    <a:lnTo>
                      <a:pt x="16" y="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12" name="Freeform 108"/>
              <p:cNvSpPr>
                <a:spLocks/>
              </p:cNvSpPr>
              <p:nvPr/>
            </p:nvSpPr>
            <p:spPr bwMode="auto">
              <a:xfrm>
                <a:off x="2904" y="2616"/>
                <a:ext cx="279" cy="426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72" y="80"/>
                  </a:cxn>
                  <a:cxn ang="0">
                    <a:pos x="264" y="264"/>
                  </a:cxn>
                  <a:cxn ang="0">
                    <a:pos x="216" y="280"/>
                  </a:cxn>
                  <a:cxn ang="0">
                    <a:pos x="56" y="280"/>
                  </a:cxn>
                  <a:cxn ang="0">
                    <a:pos x="88" y="456"/>
                  </a:cxn>
                  <a:cxn ang="0">
                    <a:pos x="8" y="448"/>
                  </a:cxn>
                  <a:cxn ang="0">
                    <a:pos x="0" y="224"/>
                  </a:cxn>
                  <a:cxn ang="0">
                    <a:pos x="168" y="184"/>
                  </a:cxn>
                  <a:cxn ang="0">
                    <a:pos x="128" y="72"/>
                  </a:cxn>
                  <a:cxn ang="0">
                    <a:pos x="152" y="16"/>
                  </a:cxn>
                  <a:cxn ang="0">
                    <a:pos x="216" y="0"/>
                  </a:cxn>
                </a:cxnLst>
                <a:rect l="0" t="0" r="r" b="b"/>
                <a:pathLst>
                  <a:path w="272" h="456">
                    <a:moveTo>
                      <a:pt x="216" y="0"/>
                    </a:moveTo>
                    <a:lnTo>
                      <a:pt x="272" y="80"/>
                    </a:lnTo>
                    <a:lnTo>
                      <a:pt x="264" y="264"/>
                    </a:lnTo>
                    <a:lnTo>
                      <a:pt x="216" y="280"/>
                    </a:lnTo>
                    <a:lnTo>
                      <a:pt x="56" y="280"/>
                    </a:lnTo>
                    <a:lnTo>
                      <a:pt x="88" y="456"/>
                    </a:lnTo>
                    <a:lnTo>
                      <a:pt x="8" y="448"/>
                    </a:lnTo>
                    <a:lnTo>
                      <a:pt x="0" y="224"/>
                    </a:lnTo>
                    <a:lnTo>
                      <a:pt x="168" y="184"/>
                    </a:lnTo>
                    <a:lnTo>
                      <a:pt x="128" y="72"/>
                    </a:lnTo>
                    <a:lnTo>
                      <a:pt x="152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13" name="Freeform 109"/>
              <p:cNvSpPr>
                <a:spLocks/>
              </p:cNvSpPr>
              <p:nvPr/>
            </p:nvSpPr>
            <p:spPr bwMode="auto">
              <a:xfrm>
                <a:off x="2978" y="2690"/>
                <a:ext cx="221" cy="345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648"/>
                  </a:cxn>
                  <a:cxn ang="0">
                    <a:pos x="312" y="640"/>
                  </a:cxn>
                  <a:cxn ang="0">
                    <a:pos x="312" y="344"/>
                  </a:cxn>
                  <a:cxn ang="0">
                    <a:pos x="56" y="344"/>
                  </a:cxn>
                  <a:cxn ang="0">
                    <a:pos x="56" y="624"/>
                  </a:cxn>
                  <a:cxn ang="0">
                    <a:pos x="0" y="624"/>
                  </a:cxn>
                  <a:cxn ang="0">
                    <a:pos x="0" y="296"/>
                  </a:cxn>
                  <a:cxn ang="0">
                    <a:pos x="312" y="296"/>
                  </a:cxn>
                  <a:cxn ang="0">
                    <a:pos x="312" y="0"/>
                  </a:cxn>
                  <a:cxn ang="0">
                    <a:pos x="368" y="0"/>
                  </a:cxn>
                </a:cxnLst>
                <a:rect l="0" t="0" r="r" b="b"/>
                <a:pathLst>
                  <a:path w="368" h="648">
                    <a:moveTo>
                      <a:pt x="368" y="0"/>
                    </a:moveTo>
                    <a:lnTo>
                      <a:pt x="368" y="648"/>
                    </a:lnTo>
                    <a:lnTo>
                      <a:pt x="312" y="640"/>
                    </a:lnTo>
                    <a:lnTo>
                      <a:pt x="312" y="344"/>
                    </a:lnTo>
                    <a:lnTo>
                      <a:pt x="56" y="344"/>
                    </a:lnTo>
                    <a:lnTo>
                      <a:pt x="56" y="624"/>
                    </a:lnTo>
                    <a:lnTo>
                      <a:pt x="0" y="624"/>
                    </a:lnTo>
                    <a:lnTo>
                      <a:pt x="0" y="296"/>
                    </a:lnTo>
                    <a:lnTo>
                      <a:pt x="312" y="296"/>
                    </a:lnTo>
                    <a:lnTo>
                      <a:pt x="312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14" name="Freeform 110"/>
              <p:cNvSpPr>
                <a:spLocks/>
              </p:cNvSpPr>
              <p:nvPr/>
            </p:nvSpPr>
            <p:spPr bwMode="auto">
              <a:xfrm>
                <a:off x="2880" y="2773"/>
                <a:ext cx="102" cy="4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56"/>
                  </a:cxn>
                  <a:cxn ang="0">
                    <a:pos x="0" y="104"/>
                  </a:cxn>
                  <a:cxn ang="0">
                    <a:pos x="168" y="104"/>
                  </a:cxn>
                  <a:cxn ang="0">
                    <a:pos x="256" y="72"/>
                  </a:cxn>
                  <a:cxn ang="0">
                    <a:pos x="240" y="0"/>
                  </a:cxn>
                </a:cxnLst>
                <a:rect l="0" t="0" r="r" b="b"/>
                <a:pathLst>
                  <a:path w="256" h="104">
                    <a:moveTo>
                      <a:pt x="240" y="0"/>
                    </a:moveTo>
                    <a:lnTo>
                      <a:pt x="0" y="56"/>
                    </a:lnTo>
                    <a:lnTo>
                      <a:pt x="0" y="104"/>
                    </a:lnTo>
                    <a:lnTo>
                      <a:pt x="168" y="104"/>
                    </a:lnTo>
                    <a:lnTo>
                      <a:pt x="256" y="7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15" name="Freeform 111"/>
              <p:cNvSpPr>
                <a:spLocks/>
              </p:cNvSpPr>
              <p:nvPr/>
            </p:nvSpPr>
            <p:spPr bwMode="auto">
              <a:xfrm>
                <a:off x="2963" y="2632"/>
                <a:ext cx="181" cy="177"/>
              </a:xfrm>
              <a:custGeom>
                <a:avLst/>
                <a:gdLst/>
                <a:ahLst/>
                <a:cxnLst>
                  <a:cxn ang="0">
                    <a:pos x="280" y="64"/>
                  </a:cxn>
                  <a:cxn ang="0">
                    <a:pos x="192" y="232"/>
                  </a:cxn>
                  <a:cxn ang="0">
                    <a:pos x="0" y="320"/>
                  </a:cxn>
                  <a:cxn ang="0">
                    <a:pos x="16" y="424"/>
                  </a:cxn>
                  <a:cxn ang="0">
                    <a:pos x="288" y="368"/>
                  </a:cxn>
                  <a:cxn ang="0">
                    <a:pos x="456" y="80"/>
                  </a:cxn>
                  <a:cxn ang="0">
                    <a:pos x="408" y="16"/>
                  </a:cxn>
                  <a:cxn ang="0">
                    <a:pos x="312" y="0"/>
                  </a:cxn>
                  <a:cxn ang="0">
                    <a:pos x="280" y="64"/>
                  </a:cxn>
                </a:cxnLst>
                <a:rect l="0" t="0" r="r" b="b"/>
                <a:pathLst>
                  <a:path w="456" h="424">
                    <a:moveTo>
                      <a:pt x="280" y="64"/>
                    </a:moveTo>
                    <a:lnTo>
                      <a:pt x="192" y="232"/>
                    </a:lnTo>
                    <a:lnTo>
                      <a:pt x="0" y="320"/>
                    </a:lnTo>
                    <a:lnTo>
                      <a:pt x="16" y="424"/>
                    </a:lnTo>
                    <a:lnTo>
                      <a:pt x="288" y="368"/>
                    </a:lnTo>
                    <a:lnTo>
                      <a:pt x="456" y="80"/>
                    </a:lnTo>
                    <a:lnTo>
                      <a:pt x="408" y="16"/>
                    </a:lnTo>
                    <a:lnTo>
                      <a:pt x="312" y="0"/>
                    </a:lnTo>
                    <a:lnTo>
                      <a:pt x="280" y="6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12"/>
            <p:cNvGrpSpPr>
              <a:grpSpLocks/>
            </p:cNvGrpSpPr>
            <p:nvPr/>
          </p:nvGrpSpPr>
          <p:grpSpPr bwMode="auto">
            <a:xfrm>
              <a:off x="2904" y="2282"/>
              <a:ext cx="151" cy="336"/>
              <a:chOff x="2880" y="2474"/>
              <a:chExt cx="319" cy="568"/>
            </a:xfrm>
          </p:grpSpPr>
          <p:sp>
            <p:nvSpPr>
              <p:cNvPr id="252017" name="Oval 113"/>
              <p:cNvSpPr>
                <a:spLocks noChangeArrowheads="1"/>
              </p:cNvSpPr>
              <p:nvPr/>
            </p:nvSpPr>
            <p:spPr bwMode="auto">
              <a:xfrm>
                <a:off x="2970" y="2496"/>
                <a:ext cx="147" cy="13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18" name="Freeform 114"/>
              <p:cNvSpPr>
                <a:spLocks/>
              </p:cNvSpPr>
              <p:nvPr/>
            </p:nvSpPr>
            <p:spPr bwMode="auto">
              <a:xfrm>
                <a:off x="2978" y="2474"/>
                <a:ext cx="164" cy="17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6" y="88"/>
                  </a:cxn>
                  <a:cxn ang="0">
                    <a:pos x="80" y="184"/>
                  </a:cxn>
                  <a:cxn ang="0">
                    <a:pos x="160" y="120"/>
                  </a:cxn>
                  <a:cxn ang="0">
                    <a:pos x="160" y="56"/>
                  </a:cxn>
                  <a:cxn ang="0">
                    <a:pos x="88" y="0"/>
                  </a:cxn>
                  <a:cxn ang="0">
                    <a:pos x="16" y="8"/>
                  </a:cxn>
                  <a:cxn ang="0">
                    <a:pos x="0" y="56"/>
                  </a:cxn>
                </a:cxnLst>
                <a:rect l="0" t="0" r="r" b="b"/>
                <a:pathLst>
                  <a:path w="160" h="184">
                    <a:moveTo>
                      <a:pt x="0" y="56"/>
                    </a:moveTo>
                    <a:lnTo>
                      <a:pt x="56" y="88"/>
                    </a:lnTo>
                    <a:lnTo>
                      <a:pt x="80" y="184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88" y="0"/>
                    </a:lnTo>
                    <a:lnTo>
                      <a:pt x="16" y="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19" name="Freeform 115"/>
              <p:cNvSpPr>
                <a:spLocks/>
              </p:cNvSpPr>
              <p:nvPr/>
            </p:nvSpPr>
            <p:spPr bwMode="auto">
              <a:xfrm>
                <a:off x="2904" y="2616"/>
                <a:ext cx="279" cy="426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72" y="80"/>
                  </a:cxn>
                  <a:cxn ang="0">
                    <a:pos x="264" y="264"/>
                  </a:cxn>
                  <a:cxn ang="0">
                    <a:pos x="216" y="280"/>
                  </a:cxn>
                  <a:cxn ang="0">
                    <a:pos x="56" y="280"/>
                  </a:cxn>
                  <a:cxn ang="0">
                    <a:pos x="88" y="456"/>
                  </a:cxn>
                  <a:cxn ang="0">
                    <a:pos x="8" y="448"/>
                  </a:cxn>
                  <a:cxn ang="0">
                    <a:pos x="0" y="224"/>
                  </a:cxn>
                  <a:cxn ang="0">
                    <a:pos x="168" y="184"/>
                  </a:cxn>
                  <a:cxn ang="0">
                    <a:pos x="128" y="72"/>
                  </a:cxn>
                  <a:cxn ang="0">
                    <a:pos x="152" y="16"/>
                  </a:cxn>
                  <a:cxn ang="0">
                    <a:pos x="216" y="0"/>
                  </a:cxn>
                </a:cxnLst>
                <a:rect l="0" t="0" r="r" b="b"/>
                <a:pathLst>
                  <a:path w="272" h="456">
                    <a:moveTo>
                      <a:pt x="216" y="0"/>
                    </a:moveTo>
                    <a:lnTo>
                      <a:pt x="272" y="80"/>
                    </a:lnTo>
                    <a:lnTo>
                      <a:pt x="264" y="264"/>
                    </a:lnTo>
                    <a:lnTo>
                      <a:pt x="216" y="280"/>
                    </a:lnTo>
                    <a:lnTo>
                      <a:pt x="56" y="280"/>
                    </a:lnTo>
                    <a:lnTo>
                      <a:pt x="88" y="456"/>
                    </a:lnTo>
                    <a:lnTo>
                      <a:pt x="8" y="448"/>
                    </a:lnTo>
                    <a:lnTo>
                      <a:pt x="0" y="224"/>
                    </a:lnTo>
                    <a:lnTo>
                      <a:pt x="168" y="184"/>
                    </a:lnTo>
                    <a:lnTo>
                      <a:pt x="128" y="72"/>
                    </a:lnTo>
                    <a:lnTo>
                      <a:pt x="152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20" name="Freeform 116"/>
              <p:cNvSpPr>
                <a:spLocks/>
              </p:cNvSpPr>
              <p:nvPr/>
            </p:nvSpPr>
            <p:spPr bwMode="auto">
              <a:xfrm>
                <a:off x="2978" y="2690"/>
                <a:ext cx="221" cy="345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648"/>
                  </a:cxn>
                  <a:cxn ang="0">
                    <a:pos x="312" y="640"/>
                  </a:cxn>
                  <a:cxn ang="0">
                    <a:pos x="312" y="344"/>
                  </a:cxn>
                  <a:cxn ang="0">
                    <a:pos x="56" y="344"/>
                  </a:cxn>
                  <a:cxn ang="0">
                    <a:pos x="56" y="624"/>
                  </a:cxn>
                  <a:cxn ang="0">
                    <a:pos x="0" y="624"/>
                  </a:cxn>
                  <a:cxn ang="0">
                    <a:pos x="0" y="296"/>
                  </a:cxn>
                  <a:cxn ang="0">
                    <a:pos x="312" y="296"/>
                  </a:cxn>
                  <a:cxn ang="0">
                    <a:pos x="312" y="0"/>
                  </a:cxn>
                  <a:cxn ang="0">
                    <a:pos x="368" y="0"/>
                  </a:cxn>
                </a:cxnLst>
                <a:rect l="0" t="0" r="r" b="b"/>
                <a:pathLst>
                  <a:path w="368" h="648">
                    <a:moveTo>
                      <a:pt x="368" y="0"/>
                    </a:moveTo>
                    <a:lnTo>
                      <a:pt x="368" y="648"/>
                    </a:lnTo>
                    <a:lnTo>
                      <a:pt x="312" y="640"/>
                    </a:lnTo>
                    <a:lnTo>
                      <a:pt x="312" y="344"/>
                    </a:lnTo>
                    <a:lnTo>
                      <a:pt x="56" y="344"/>
                    </a:lnTo>
                    <a:lnTo>
                      <a:pt x="56" y="624"/>
                    </a:lnTo>
                    <a:lnTo>
                      <a:pt x="0" y="624"/>
                    </a:lnTo>
                    <a:lnTo>
                      <a:pt x="0" y="296"/>
                    </a:lnTo>
                    <a:lnTo>
                      <a:pt x="312" y="296"/>
                    </a:lnTo>
                    <a:lnTo>
                      <a:pt x="312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21" name="Freeform 117"/>
              <p:cNvSpPr>
                <a:spLocks/>
              </p:cNvSpPr>
              <p:nvPr/>
            </p:nvSpPr>
            <p:spPr bwMode="auto">
              <a:xfrm>
                <a:off x="2880" y="2773"/>
                <a:ext cx="102" cy="4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56"/>
                  </a:cxn>
                  <a:cxn ang="0">
                    <a:pos x="0" y="104"/>
                  </a:cxn>
                  <a:cxn ang="0">
                    <a:pos x="168" y="104"/>
                  </a:cxn>
                  <a:cxn ang="0">
                    <a:pos x="256" y="72"/>
                  </a:cxn>
                  <a:cxn ang="0">
                    <a:pos x="240" y="0"/>
                  </a:cxn>
                </a:cxnLst>
                <a:rect l="0" t="0" r="r" b="b"/>
                <a:pathLst>
                  <a:path w="256" h="104">
                    <a:moveTo>
                      <a:pt x="240" y="0"/>
                    </a:moveTo>
                    <a:lnTo>
                      <a:pt x="0" y="56"/>
                    </a:lnTo>
                    <a:lnTo>
                      <a:pt x="0" y="104"/>
                    </a:lnTo>
                    <a:lnTo>
                      <a:pt x="168" y="104"/>
                    </a:lnTo>
                    <a:lnTo>
                      <a:pt x="256" y="7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22" name="Freeform 118"/>
              <p:cNvSpPr>
                <a:spLocks/>
              </p:cNvSpPr>
              <p:nvPr/>
            </p:nvSpPr>
            <p:spPr bwMode="auto">
              <a:xfrm>
                <a:off x="2963" y="2632"/>
                <a:ext cx="181" cy="177"/>
              </a:xfrm>
              <a:custGeom>
                <a:avLst/>
                <a:gdLst/>
                <a:ahLst/>
                <a:cxnLst>
                  <a:cxn ang="0">
                    <a:pos x="280" y="64"/>
                  </a:cxn>
                  <a:cxn ang="0">
                    <a:pos x="192" y="232"/>
                  </a:cxn>
                  <a:cxn ang="0">
                    <a:pos x="0" y="320"/>
                  </a:cxn>
                  <a:cxn ang="0">
                    <a:pos x="16" y="424"/>
                  </a:cxn>
                  <a:cxn ang="0">
                    <a:pos x="288" y="368"/>
                  </a:cxn>
                  <a:cxn ang="0">
                    <a:pos x="456" y="80"/>
                  </a:cxn>
                  <a:cxn ang="0">
                    <a:pos x="408" y="16"/>
                  </a:cxn>
                  <a:cxn ang="0">
                    <a:pos x="312" y="0"/>
                  </a:cxn>
                  <a:cxn ang="0">
                    <a:pos x="280" y="64"/>
                  </a:cxn>
                </a:cxnLst>
                <a:rect l="0" t="0" r="r" b="b"/>
                <a:pathLst>
                  <a:path w="456" h="424">
                    <a:moveTo>
                      <a:pt x="280" y="64"/>
                    </a:moveTo>
                    <a:lnTo>
                      <a:pt x="192" y="232"/>
                    </a:lnTo>
                    <a:lnTo>
                      <a:pt x="0" y="320"/>
                    </a:lnTo>
                    <a:lnTo>
                      <a:pt x="16" y="424"/>
                    </a:lnTo>
                    <a:lnTo>
                      <a:pt x="288" y="368"/>
                    </a:lnTo>
                    <a:lnTo>
                      <a:pt x="456" y="80"/>
                    </a:lnTo>
                    <a:lnTo>
                      <a:pt x="408" y="16"/>
                    </a:lnTo>
                    <a:lnTo>
                      <a:pt x="312" y="0"/>
                    </a:lnTo>
                    <a:lnTo>
                      <a:pt x="280" y="6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19"/>
            <p:cNvGrpSpPr>
              <a:grpSpLocks/>
            </p:cNvGrpSpPr>
            <p:nvPr/>
          </p:nvGrpSpPr>
          <p:grpSpPr bwMode="auto">
            <a:xfrm>
              <a:off x="3608" y="2282"/>
              <a:ext cx="151" cy="336"/>
              <a:chOff x="2880" y="2474"/>
              <a:chExt cx="319" cy="568"/>
            </a:xfrm>
          </p:grpSpPr>
          <p:sp>
            <p:nvSpPr>
              <p:cNvPr id="252024" name="Oval 120"/>
              <p:cNvSpPr>
                <a:spLocks noChangeArrowheads="1"/>
              </p:cNvSpPr>
              <p:nvPr/>
            </p:nvSpPr>
            <p:spPr bwMode="auto">
              <a:xfrm>
                <a:off x="2970" y="2496"/>
                <a:ext cx="147" cy="13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25" name="Freeform 121"/>
              <p:cNvSpPr>
                <a:spLocks/>
              </p:cNvSpPr>
              <p:nvPr/>
            </p:nvSpPr>
            <p:spPr bwMode="auto">
              <a:xfrm>
                <a:off x="2978" y="2474"/>
                <a:ext cx="164" cy="17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6" y="88"/>
                  </a:cxn>
                  <a:cxn ang="0">
                    <a:pos x="80" y="184"/>
                  </a:cxn>
                  <a:cxn ang="0">
                    <a:pos x="160" y="120"/>
                  </a:cxn>
                  <a:cxn ang="0">
                    <a:pos x="160" y="56"/>
                  </a:cxn>
                  <a:cxn ang="0">
                    <a:pos x="88" y="0"/>
                  </a:cxn>
                  <a:cxn ang="0">
                    <a:pos x="16" y="8"/>
                  </a:cxn>
                  <a:cxn ang="0">
                    <a:pos x="0" y="56"/>
                  </a:cxn>
                </a:cxnLst>
                <a:rect l="0" t="0" r="r" b="b"/>
                <a:pathLst>
                  <a:path w="160" h="184">
                    <a:moveTo>
                      <a:pt x="0" y="56"/>
                    </a:moveTo>
                    <a:lnTo>
                      <a:pt x="56" y="88"/>
                    </a:lnTo>
                    <a:lnTo>
                      <a:pt x="80" y="184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88" y="0"/>
                    </a:lnTo>
                    <a:lnTo>
                      <a:pt x="16" y="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26" name="Freeform 122"/>
              <p:cNvSpPr>
                <a:spLocks/>
              </p:cNvSpPr>
              <p:nvPr/>
            </p:nvSpPr>
            <p:spPr bwMode="auto">
              <a:xfrm>
                <a:off x="2904" y="2616"/>
                <a:ext cx="279" cy="426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72" y="80"/>
                  </a:cxn>
                  <a:cxn ang="0">
                    <a:pos x="264" y="264"/>
                  </a:cxn>
                  <a:cxn ang="0">
                    <a:pos x="216" y="280"/>
                  </a:cxn>
                  <a:cxn ang="0">
                    <a:pos x="56" y="280"/>
                  </a:cxn>
                  <a:cxn ang="0">
                    <a:pos x="88" y="456"/>
                  </a:cxn>
                  <a:cxn ang="0">
                    <a:pos x="8" y="448"/>
                  </a:cxn>
                  <a:cxn ang="0">
                    <a:pos x="0" y="224"/>
                  </a:cxn>
                  <a:cxn ang="0">
                    <a:pos x="168" y="184"/>
                  </a:cxn>
                  <a:cxn ang="0">
                    <a:pos x="128" y="72"/>
                  </a:cxn>
                  <a:cxn ang="0">
                    <a:pos x="152" y="16"/>
                  </a:cxn>
                  <a:cxn ang="0">
                    <a:pos x="216" y="0"/>
                  </a:cxn>
                </a:cxnLst>
                <a:rect l="0" t="0" r="r" b="b"/>
                <a:pathLst>
                  <a:path w="272" h="456">
                    <a:moveTo>
                      <a:pt x="216" y="0"/>
                    </a:moveTo>
                    <a:lnTo>
                      <a:pt x="272" y="80"/>
                    </a:lnTo>
                    <a:lnTo>
                      <a:pt x="264" y="264"/>
                    </a:lnTo>
                    <a:lnTo>
                      <a:pt x="216" y="280"/>
                    </a:lnTo>
                    <a:lnTo>
                      <a:pt x="56" y="280"/>
                    </a:lnTo>
                    <a:lnTo>
                      <a:pt x="88" y="456"/>
                    </a:lnTo>
                    <a:lnTo>
                      <a:pt x="8" y="448"/>
                    </a:lnTo>
                    <a:lnTo>
                      <a:pt x="0" y="224"/>
                    </a:lnTo>
                    <a:lnTo>
                      <a:pt x="168" y="184"/>
                    </a:lnTo>
                    <a:lnTo>
                      <a:pt x="128" y="72"/>
                    </a:lnTo>
                    <a:lnTo>
                      <a:pt x="152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27" name="Freeform 123"/>
              <p:cNvSpPr>
                <a:spLocks/>
              </p:cNvSpPr>
              <p:nvPr/>
            </p:nvSpPr>
            <p:spPr bwMode="auto">
              <a:xfrm>
                <a:off x="2978" y="2690"/>
                <a:ext cx="221" cy="345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648"/>
                  </a:cxn>
                  <a:cxn ang="0">
                    <a:pos x="312" y="640"/>
                  </a:cxn>
                  <a:cxn ang="0">
                    <a:pos x="312" y="344"/>
                  </a:cxn>
                  <a:cxn ang="0">
                    <a:pos x="56" y="344"/>
                  </a:cxn>
                  <a:cxn ang="0">
                    <a:pos x="56" y="624"/>
                  </a:cxn>
                  <a:cxn ang="0">
                    <a:pos x="0" y="624"/>
                  </a:cxn>
                  <a:cxn ang="0">
                    <a:pos x="0" y="296"/>
                  </a:cxn>
                  <a:cxn ang="0">
                    <a:pos x="312" y="296"/>
                  </a:cxn>
                  <a:cxn ang="0">
                    <a:pos x="312" y="0"/>
                  </a:cxn>
                  <a:cxn ang="0">
                    <a:pos x="368" y="0"/>
                  </a:cxn>
                </a:cxnLst>
                <a:rect l="0" t="0" r="r" b="b"/>
                <a:pathLst>
                  <a:path w="368" h="648">
                    <a:moveTo>
                      <a:pt x="368" y="0"/>
                    </a:moveTo>
                    <a:lnTo>
                      <a:pt x="368" y="648"/>
                    </a:lnTo>
                    <a:lnTo>
                      <a:pt x="312" y="640"/>
                    </a:lnTo>
                    <a:lnTo>
                      <a:pt x="312" y="344"/>
                    </a:lnTo>
                    <a:lnTo>
                      <a:pt x="56" y="344"/>
                    </a:lnTo>
                    <a:lnTo>
                      <a:pt x="56" y="624"/>
                    </a:lnTo>
                    <a:lnTo>
                      <a:pt x="0" y="624"/>
                    </a:lnTo>
                    <a:lnTo>
                      <a:pt x="0" y="296"/>
                    </a:lnTo>
                    <a:lnTo>
                      <a:pt x="312" y="296"/>
                    </a:lnTo>
                    <a:lnTo>
                      <a:pt x="312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28" name="Freeform 124"/>
              <p:cNvSpPr>
                <a:spLocks/>
              </p:cNvSpPr>
              <p:nvPr/>
            </p:nvSpPr>
            <p:spPr bwMode="auto">
              <a:xfrm>
                <a:off x="2880" y="2773"/>
                <a:ext cx="102" cy="4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56"/>
                  </a:cxn>
                  <a:cxn ang="0">
                    <a:pos x="0" y="104"/>
                  </a:cxn>
                  <a:cxn ang="0">
                    <a:pos x="168" y="104"/>
                  </a:cxn>
                  <a:cxn ang="0">
                    <a:pos x="256" y="72"/>
                  </a:cxn>
                  <a:cxn ang="0">
                    <a:pos x="240" y="0"/>
                  </a:cxn>
                </a:cxnLst>
                <a:rect l="0" t="0" r="r" b="b"/>
                <a:pathLst>
                  <a:path w="256" h="104">
                    <a:moveTo>
                      <a:pt x="240" y="0"/>
                    </a:moveTo>
                    <a:lnTo>
                      <a:pt x="0" y="56"/>
                    </a:lnTo>
                    <a:lnTo>
                      <a:pt x="0" y="104"/>
                    </a:lnTo>
                    <a:lnTo>
                      <a:pt x="168" y="104"/>
                    </a:lnTo>
                    <a:lnTo>
                      <a:pt x="256" y="7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29" name="Freeform 125"/>
              <p:cNvSpPr>
                <a:spLocks/>
              </p:cNvSpPr>
              <p:nvPr/>
            </p:nvSpPr>
            <p:spPr bwMode="auto">
              <a:xfrm>
                <a:off x="2963" y="2632"/>
                <a:ext cx="181" cy="177"/>
              </a:xfrm>
              <a:custGeom>
                <a:avLst/>
                <a:gdLst/>
                <a:ahLst/>
                <a:cxnLst>
                  <a:cxn ang="0">
                    <a:pos x="280" y="64"/>
                  </a:cxn>
                  <a:cxn ang="0">
                    <a:pos x="192" y="232"/>
                  </a:cxn>
                  <a:cxn ang="0">
                    <a:pos x="0" y="320"/>
                  </a:cxn>
                  <a:cxn ang="0">
                    <a:pos x="16" y="424"/>
                  </a:cxn>
                  <a:cxn ang="0">
                    <a:pos x="288" y="368"/>
                  </a:cxn>
                  <a:cxn ang="0">
                    <a:pos x="456" y="80"/>
                  </a:cxn>
                  <a:cxn ang="0">
                    <a:pos x="408" y="16"/>
                  </a:cxn>
                  <a:cxn ang="0">
                    <a:pos x="312" y="0"/>
                  </a:cxn>
                  <a:cxn ang="0">
                    <a:pos x="280" y="64"/>
                  </a:cxn>
                </a:cxnLst>
                <a:rect l="0" t="0" r="r" b="b"/>
                <a:pathLst>
                  <a:path w="456" h="424">
                    <a:moveTo>
                      <a:pt x="280" y="64"/>
                    </a:moveTo>
                    <a:lnTo>
                      <a:pt x="192" y="232"/>
                    </a:lnTo>
                    <a:lnTo>
                      <a:pt x="0" y="320"/>
                    </a:lnTo>
                    <a:lnTo>
                      <a:pt x="16" y="424"/>
                    </a:lnTo>
                    <a:lnTo>
                      <a:pt x="288" y="368"/>
                    </a:lnTo>
                    <a:lnTo>
                      <a:pt x="456" y="80"/>
                    </a:lnTo>
                    <a:lnTo>
                      <a:pt x="408" y="16"/>
                    </a:lnTo>
                    <a:lnTo>
                      <a:pt x="312" y="0"/>
                    </a:lnTo>
                    <a:lnTo>
                      <a:pt x="280" y="6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26"/>
            <p:cNvGrpSpPr>
              <a:grpSpLocks/>
            </p:cNvGrpSpPr>
            <p:nvPr/>
          </p:nvGrpSpPr>
          <p:grpSpPr bwMode="auto">
            <a:xfrm>
              <a:off x="3992" y="2282"/>
              <a:ext cx="151" cy="336"/>
              <a:chOff x="2880" y="2474"/>
              <a:chExt cx="319" cy="568"/>
            </a:xfrm>
          </p:grpSpPr>
          <p:sp>
            <p:nvSpPr>
              <p:cNvPr id="252031" name="Oval 127"/>
              <p:cNvSpPr>
                <a:spLocks noChangeArrowheads="1"/>
              </p:cNvSpPr>
              <p:nvPr/>
            </p:nvSpPr>
            <p:spPr bwMode="auto">
              <a:xfrm>
                <a:off x="2970" y="2496"/>
                <a:ext cx="147" cy="13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32" name="Freeform 128"/>
              <p:cNvSpPr>
                <a:spLocks/>
              </p:cNvSpPr>
              <p:nvPr/>
            </p:nvSpPr>
            <p:spPr bwMode="auto">
              <a:xfrm>
                <a:off x="2978" y="2474"/>
                <a:ext cx="164" cy="17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6" y="88"/>
                  </a:cxn>
                  <a:cxn ang="0">
                    <a:pos x="80" y="184"/>
                  </a:cxn>
                  <a:cxn ang="0">
                    <a:pos x="160" y="120"/>
                  </a:cxn>
                  <a:cxn ang="0">
                    <a:pos x="160" y="56"/>
                  </a:cxn>
                  <a:cxn ang="0">
                    <a:pos x="88" y="0"/>
                  </a:cxn>
                  <a:cxn ang="0">
                    <a:pos x="16" y="8"/>
                  </a:cxn>
                  <a:cxn ang="0">
                    <a:pos x="0" y="56"/>
                  </a:cxn>
                </a:cxnLst>
                <a:rect l="0" t="0" r="r" b="b"/>
                <a:pathLst>
                  <a:path w="160" h="184">
                    <a:moveTo>
                      <a:pt x="0" y="56"/>
                    </a:moveTo>
                    <a:lnTo>
                      <a:pt x="56" y="88"/>
                    </a:lnTo>
                    <a:lnTo>
                      <a:pt x="80" y="184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88" y="0"/>
                    </a:lnTo>
                    <a:lnTo>
                      <a:pt x="16" y="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33" name="Freeform 129"/>
              <p:cNvSpPr>
                <a:spLocks/>
              </p:cNvSpPr>
              <p:nvPr/>
            </p:nvSpPr>
            <p:spPr bwMode="auto">
              <a:xfrm>
                <a:off x="2904" y="2616"/>
                <a:ext cx="279" cy="426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72" y="80"/>
                  </a:cxn>
                  <a:cxn ang="0">
                    <a:pos x="264" y="264"/>
                  </a:cxn>
                  <a:cxn ang="0">
                    <a:pos x="216" y="280"/>
                  </a:cxn>
                  <a:cxn ang="0">
                    <a:pos x="56" y="280"/>
                  </a:cxn>
                  <a:cxn ang="0">
                    <a:pos x="88" y="456"/>
                  </a:cxn>
                  <a:cxn ang="0">
                    <a:pos x="8" y="448"/>
                  </a:cxn>
                  <a:cxn ang="0">
                    <a:pos x="0" y="224"/>
                  </a:cxn>
                  <a:cxn ang="0">
                    <a:pos x="168" y="184"/>
                  </a:cxn>
                  <a:cxn ang="0">
                    <a:pos x="128" y="72"/>
                  </a:cxn>
                  <a:cxn ang="0">
                    <a:pos x="152" y="16"/>
                  </a:cxn>
                  <a:cxn ang="0">
                    <a:pos x="216" y="0"/>
                  </a:cxn>
                </a:cxnLst>
                <a:rect l="0" t="0" r="r" b="b"/>
                <a:pathLst>
                  <a:path w="272" h="456">
                    <a:moveTo>
                      <a:pt x="216" y="0"/>
                    </a:moveTo>
                    <a:lnTo>
                      <a:pt x="272" y="80"/>
                    </a:lnTo>
                    <a:lnTo>
                      <a:pt x="264" y="264"/>
                    </a:lnTo>
                    <a:lnTo>
                      <a:pt x="216" y="280"/>
                    </a:lnTo>
                    <a:lnTo>
                      <a:pt x="56" y="280"/>
                    </a:lnTo>
                    <a:lnTo>
                      <a:pt x="88" y="456"/>
                    </a:lnTo>
                    <a:lnTo>
                      <a:pt x="8" y="448"/>
                    </a:lnTo>
                    <a:lnTo>
                      <a:pt x="0" y="224"/>
                    </a:lnTo>
                    <a:lnTo>
                      <a:pt x="168" y="184"/>
                    </a:lnTo>
                    <a:lnTo>
                      <a:pt x="128" y="72"/>
                    </a:lnTo>
                    <a:lnTo>
                      <a:pt x="152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34" name="Freeform 130"/>
              <p:cNvSpPr>
                <a:spLocks/>
              </p:cNvSpPr>
              <p:nvPr/>
            </p:nvSpPr>
            <p:spPr bwMode="auto">
              <a:xfrm>
                <a:off x="2978" y="2690"/>
                <a:ext cx="221" cy="345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648"/>
                  </a:cxn>
                  <a:cxn ang="0">
                    <a:pos x="312" y="640"/>
                  </a:cxn>
                  <a:cxn ang="0">
                    <a:pos x="312" y="344"/>
                  </a:cxn>
                  <a:cxn ang="0">
                    <a:pos x="56" y="344"/>
                  </a:cxn>
                  <a:cxn ang="0">
                    <a:pos x="56" y="624"/>
                  </a:cxn>
                  <a:cxn ang="0">
                    <a:pos x="0" y="624"/>
                  </a:cxn>
                  <a:cxn ang="0">
                    <a:pos x="0" y="296"/>
                  </a:cxn>
                  <a:cxn ang="0">
                    <a:pos x="312" y="296"/>
                  </a:cxn>
                  <a:cxn ang="0">
                    <a:pos x="312" y="0"/>
                  </a:cxn>
                  <a:cxn ang="0">
                    <a:pos x="368" y="0"/>
                  </a:cxn>
                </a:cxnLst>
                <a:rect l="0" t="0" r="r" b="b"/>
                <a:pathLst>
                  <a:path w="368" h="648">
                    <a:moveTo>
                      <a:pt x="368" y="0"/>
                    </a:moveTo>
                    <a:lnTo>
                      <a:pt x="368" y="648"/>
                    </a:lnTo>
                    <a:lnTo>
                      <a:pt x="312" y="640"/>
                    </a:lnTo>
                    <a:lnTo>
                      <a:pt x="312" y="344"/>
                    </a:lnTo>
                    <a:lnTo>
                      <a:pt x="56" y="344"/>
                    </a:lnTo>
                    <a:lnTo>
                      <a:pt x="56" y="624"/>
                    </a:lnTo>
                    <a:lnTo>
                      <a:pt x="0" y="624"/>
                    </a:lnTo>
                    <a:lnTo>
                      <a:pt x="0" y="296"/>
                    </a:lnTo>
                    <a:lnTo>
                      <a:pt x="312" y="296"/>
                    </a:lnTo>
                    <a:lnTo>
                      <a:pt x="312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35" name="Freeform 131"/>
              <p:cNvSpPr>
                <a:spLocks/>
              </p:cNvSpPr>
              <p:nvPr/>
            </p:nvSpPr>
            <p:spPr bwMode="auto">
              <a:xfrm>
                <a:off x="2880" y="2773"/>
                <a:ext cx="102" cy="4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56"/>
                  </a:cxn>
                  <a:cxn ang="0">
                    <a:pos x="0" y="104"/>
                  </a:cxn>
                  <a:cxn ang="0">
                    <a:pos x="168" y="104"/>
                  </a:cxn>
                  <a:cxn ang="0">
                    <a:pos x="256" y="72"/>
                  </a:cxn>
                  <a:cxn ang="0">
                    <a:pos x="240" y="0"/>
                  </a:cxn>
                </a:cxnLst>
                <a:rect l="0" t="0" r="r" b="b"/>
                <a:pathLst>
                  <a:path w="256" h="104">
                    <a:moveTo>
                      <a:pt x="240" y="0"/>
                    </a:moveTo>
                    <a:lnTo>
                      <a:pt x="0" y="56"/>
                    </a:lnTo>
                    <a:lnTo>
                      <a:pt x="0" y="104"/>
                    </a:lnTo>
                    <a:lnTo>
                      <a:pt x="168" y="104"/>
                    </a:lnTo>
                    <a:lnTo>
                      <a:pt x="256" y="7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36" name="Freeform 132"/>
              <p:cNvSpPr>
                <a:spLocks/>
              </p:cNvSpPr>
              <p:nvPr/>
            </p:nvSpPr>
            <p:spPr bwMode="auto">
              <a:xfrm>
                <a:off x="2963" y="2632"/>
                <a:ext cx="181" cy="177"/>
              </a:xfrm>
              <a:custGeom>
                <a:avLst/>
                <a:gdLst/>
                <a:ahLst/>
                <a:cxnLst>
                  <a:cxn ang="0">
                    <a:pos x="280" y="64"/>
                  </a:cxn>
                  <a:cxn ang="0">
                    <a:pos x="192" y="232"/>
                  </a:cxn>
                  <a:cxn ang="0">
                    <a:pos x="0" y="320"/>
                  </a:cxn>
                  <a:cxn ang="0">
                    <a:pos x="16" y="424"/>
                  </a:cxn>
                  <a:cxn ang="0">
                    <a:pos x="288" y="368"/>
                  </a:cxn>
                  <a:cxn ang="0">
                    <a:pos x="456" y="80"/>
                  </a:cxn>
                  <a:cxn ang="0">
                    <a:pos x="408" y="16"/>
                  </a:cxn>
                  <a:cxn ang="0">
                    <a:pos x="312" y="0"/>
                  </a:cxn>
                  <a:cxn ang="0">
                    <a:pos x="280" y="64"/>
                  </a:cxn>
                </a:cxnLst>
                <a:rect l="0" t="0" r="r" b="b"/>
                <a:pathLst>
                  <a:path w="456" h="424">
                    <a:moveTo>
                      <a:pt x="280" y="64"/>
                    </a:moveTo>
                    <a:lnTo>
                      <a:pt x="192" y="232"/>
                    </a:lnTo>
                    <a:lnTo>
                      <a:pt x="0" y="320"/>
                    </a:lnTo>
                    <a:lnTo>
                      <a:pt x="16" y="424"/>
                    </a:lnTo>
                    <a:lnTo>
                      <a:pt x="288" y="368"/>
                    </a:lnTo>
                    <a:lnTo>
                      <a:pt x="456" y="80"/>
                    </a:lnTo>
                    <a:lnTo>
                      <a:pt x="408" y="16"/>
                    </a:lnTo>
                    <a:lnTo>
                      <a:pt x="312" y="0"/>
                    </a:lnTo>
                    <a:lnTo>
                      <a:pt x="280" y="6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33"/>
            <p:cNvGrpSpPr>
              <a:grpSpLocks/>
            </p:cNvGrpSpPr>
            <p:nvPr/>
          </p:nvGrpSpPr>
          <p:grpSpPr bwMode="auto">
            <a:xfrm>
              <a:off x="4728" y="2290"/>
              <a:ext cx="151" cy="336"/>
              <a:chOff x="2880" y="2474"/>
              <a:chExt cx="319" cy="568"/>
            </a:xfrm>
          </p:grpSpPr>
          <p:sp>
            <p:nvSpPr>
              <p:cNvPr id="252038" name="Oval 134"/>
              <p:cNvSpPr>
                <a:spLocks noChangeArrowheads="1"/>
              </p:cNvSpPr>
              <p:nvPr/>
            </p:nvSpPr>
            <p:spPr bwMode="auto">
              <a:xfrm>
                <a:off x="2970" y="2496"/>
                <a:ext cx="147" cy="13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39" name="Freeform 135"/>
              <p:cNvSpPr>
                <a:spLocks/>
              </p:cNvSpPr>
              <p:nvPr/>
            </p:nvSpPr>
            <p:spPr bwMode="auto">
              <a:xfrm>
                <a:off x="2978" y="2474"/>
                <a:ext cx="164" cy="17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6" y="88"/>
                  </a:cxn>
                  <a:cxn ang="0">
                    <a:pos x="80" y="184"/>
                  </a:cxn>
                  <a:cxn ang="0">
                    <a:pos x="160" y="120"/>
                  </a:cxn>
                  <a:cxn ang="0">
                    <a:pos x="160" y="56"/>
                  </a:cxn>
                  <a:cxn ang="0">
                    <a:pos x="88" y="0"/>
                  </a:cxn>
                  <a:cxn ang="0">
                    <a:pos x="16" y="8"/>
                  </a:cxn>
                  <a:cxn ang="0">
                    <a:pos x="0" y="56"/>
                  </a:cxn>
                </a:cxnLst>
                <a:rect l="0" t="0" r="r" b="b"/>
                <a:pathLst>
                  <a:path w="160" h="184">
                    <a:moveTo>
                      <a:pt x="0" y="56"/>
                    </a:moveTo>
                    <a:lnTo>
                      <a:pt x="56" y="88"/>
                    </a:lnTo>
                    <a:lnTo>
                      <a:pt x="80" y="184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88" y="0"/>
                    </a:lnTo>
                    <a:lnTo>
                      <a:pt x="16" y="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40" name="Freeform 136"/>
              <p:cNvSpPr>
                <a:spLocks/>
              </p:cNvSpPr>
              <p:nvPr/>
            </p:nvSpPr>
            <p:spPr bwMode="auto">
              <a:xfrm>
                <a:off x="2904" y="2616"/>
                <a:ext cx="279" cy="426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72" y="80"/>
                  </a:cxn>
                  <a:cxn ang="0">
                    <a:pos x="264" y="264"/>
                  </a:cxn>
                  <a:cxn ang="0">
                    <a:pos x="216" y="280"/>
                  </a:cxn>
                  <a:cxn ang="0">
                    <a:pos x="56" y="280"/>
                  </a:cxn>
                  <a:cxn ang="0">
                    <a:pos x="88" y="456"/>
                  </a:cxn>
                  <a:cxn ang="0">
                    <a:pos x="8" y="448"/>
                  </a:cxn>
                  <a:cxn ang="0">
                    <a:pos x="0" y="224"/>
                  </a:cxn>
                  <a:cxn ang="0">
                    <a:pos x="168" y="184"/>
                  </a:cxn>
                  <a:cxn ang="0">
                    <a:pos x="128" y="72"/>
                  </a:cxn>
                  <a:cxn ang="0">
                    <a:pos x="152" y="16"/>
                  </a:cxn>
                  <a:cxn ang="0">
                    <a:pos x="216" y="0"/>
                  </a:cxn>
                </a:cxnLst>
                <a:rect l="0" t="0" r="r" b="b"/>
                <a:pathLst>
                  <a:path w="272" h="456">
                    <a:moveTo>
                      <a:pt x="216" y="0"/>
                    </a:moveTo>
                    <a:lnTo>
                      <a:pt x="272" y="80"/>
                    </a:lnTo>
                    <a:lnTo>
                      <a:pt x="264" y="264"/>
                    </a:lnTo>
                    <a:lnTo>
                      <a:pt x="216" y="280"/>
                    </a:lnTo>
                    <a:lnTo>
                      <a:pt x="56" y="280"/>
                    </a:lnTo>
                    <a:lnTo>
                      <a:pt x="88" y="456"/>
                    </a:lnTo>
                    <a:lnTo>
                      <a:pt x="8" y="448"/>
                    </a:lnTo>
                    <a:lnTo>
                      <a:pt x="0" y="224"/>
                    </a:lnTo>
                    <a:lnTo>
                      <a:pt x="168" y="184"/>
                    </a:lnTo>
                    <a:lnTo>
                      <a:pt x="128" y="72"/>
                    </a:lnTo>
                    <a:lnTo>
                      <a:pt x="152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41" name="Freeform 137"/>
              <p:cNvSpPr>
                <a:spLocks/>
              </p:cNvSpPr>
              <p:nvPr/>
            </p:nvSpPr>
            <p:spPr bwMode="auto">
              <a:xfrm>
                <a:off x="2978" y="2690"/>
                <a:ext cx="221" cy="345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648"/>
                  </a:cxn>
                  <a:cxn ang="0">
                    <a:pos x="312" y="640"/>
                  </a:cxn>
                  <a:cxn ang="0">
                    <a:pos x="312" y="344"/>
                  </a:cxn>
                  <a:cxn ang="0">
                    <a:pos x="56" y="344"/>
                  </a:cxn>
                  <a:cxn ang="0">
                    <a:pos x="56" y="624"/>
                  </a:cxn>
                  <a:cxn ang="0">
                    <a:pos x="0" y="624"/>
                  </a:cxn>
                  <a:cxn ang="0">
                    <a:pos x="0" y="296"/>
                  </a:cxn>
                  <a:cxn ang="0">
                    <a:pos x="312" y="296"/>
                  </a:cxn>
                  <a:cxn ang="0">
                    <a:pos x="312" y="0"/>
                  </a:cxn>
                  <a:cxn ang="0">
                    <a:pos x="368" y="0"/>
                  </a:cxn>
                </a:cxnLst>
                <a:rect l="0" t="0" r="r" b="b"/>
                <a:pathLst>
                  <a:path w="368" h="648">
                    <a:moveTo>
                      <a:pt x="368" y="0"/>
                    </a:moveTo>
                    <a:lnTo>
                      <a:pt x="368" y="648"/>
                    </a:lnTo>
                    <a:lnTo>
                      <a:pt x="312" y="640"/>
                    </a:lnTo>
                    <a:lnTo>
                      <a:pt x="312" y="344"/>
                    </a:lnTo>
                    <a:lnTo>
                      <a:pt x="56" y="344"/>
                    </a:lnTo>
                    <a:lnTo>
                      <a:pt x="56" y="624"/>
                    </a:lnTo>
                    <a:lnTo>
                      <a:pt x="0" y="624"/>
                    </a:lnTo>
                    <a:lnTo>
                      <a:pt x="0" y="296"/>
                    </a:lnTo>
                    <a:lnTo>
                      <a:pt x="312" y="296"/>
                    </a:lnTo>
                    <a:lnTo>
                      <a:pt x="312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42" name="Freeform 138"/>
              <p:cNvSpPr>
                <a:spLocks/>
              </p:cNvSpPr>
              <p:nvPr/>
            </p:nvSpPr>
            <p:spPr bwMode="auto">
              <a:xfrm>
                <a:off x="2880" y="2773"/>
                <a:ext cx="102" cy="4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56"/>
                  </a:cxn>
                  <a:cxn ang="0">
                    <a:pos x="0" y="104"/>
                  </a:cxn>
                  <a:cxn ang="0">
                    <a:pos x="168" y="104"/>
                  </a:cxn>
                  <a:cxn ang="0">
                    <a:pos x="256" y="72"/>
                  </a:cxn>
                  <a:cxn ang="0">
                    <a:pos x="240" y="0"/>
                  </a:cxn>
                </a:cxnLst>
                <a:rect l="0" t="0" r="r" b="b"/>
                <a:pathLst>
                  <a:path w="256" h="104">
                    <a:moveTo>
                      <a:pt x="240" y="0"/>
                    </a:moveTo>
                    <a:lnTo>
                      <a:pt x="0" y="56"/>
                    </a:lnTo>
                    <a:lnTo>
                      <a:pt x="0" y="104"/>
                    </a:lnTo>
                    <a:lnTo>
                      <a:pt x="168" y="104"/>
                    </a:lnTo>
                    <a:lnTo>
                      <a:pt x="256" y="7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43" name="Freeform 139"/>
              <p:cNvSpPr>
                <a:spLocks/>
              </p:cNvSpPr>
              <p:nvPr/>
            </p:nvSpPr>
            <p:spPr bwMode="auto">
              <a:xfrm>
                <a:off x="2963" y="2632"/>
                <a:ext cx="181" cy="177"/>
              </a:xfrm>
              <a:custGeom>
                <a:avLst/>
                <a:gdLst/>
                <a:ahLst/>
                <a:cxnLst>
                  <a:cxn ang="0">
                    <a:pos x="280" y="64"/>
                  </a:cxn>
                  <a:cxn ang="0">
                    <a:pos x="192" y="232"/>
                  </a:cxn>
                  <a:cxn ang="0">
                    <a:pos x="0" y="320"/>
                  </a:cxn>
                  <a:cxn ang="0">
                    <a:pos x="16" y="424"/>
                  </a:cxn>
                  <a:cxn ang="0">
                    <a:pos x="288" y="368"/>
                  </a:cxn>
                  <a:cxn ang="0">
                    <a:pos x="456" y="80"/>
                  </a:cxn>
                  <a:cxn ang="0">
                    <a:pos x="408" y="16"/>
                  </a:cxn>
                  <a:cxn ang="0">
                    <a:pos x="312" y="0"/>
                  </a:cxn>
                  <a:cxn ang="0">
                    <a:pos x="280" y="64"/>
                  </a:cxn>
                </a:cxnLst>
                <a:rect l="0" t="0" r="r" b="b"/>
                <a:pathLst>
                  <a:path w="456" h="424">
                    <a:moveTo>
                      <a:pt x="280" y="64"/>
                    </a:moveTo>
                    <a:lnTo>
                      <a:pt x="192" y="232"/>
                    </a:lnTo>
                    <a:lnTo>
                      <a:pt x="0" y="320"/>
                    </a:lnTo>
                    <a:lnTo>
                      <a:pt x="16" y="424"/>
                    </a:lnTo>
                    <a:lnTo>
                      <a:pt x="288" y="368"/>
                    </a:lnTo>
                    <a:lnTo>
                      <a:pt x="456" y="80"/>
                    </a:lnTo>
                    <a:lnTo>
                      <a:pt x="408" y="16"/>
                    </a:lnTo>
                    <a:lnTo>
                      <a:pt x="312" y="0"/>
                    </a:lnTo>
                    <a:lnTo>
                      <a:pt x="280" y="6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40"/>
            <p:cNvGrpSpPr>
              <a:grpSpLocks/>
            </p:cNvGrpSpPr>
            <p:nvPr/>
          </p:nvGrpSpPr>
          <p:grpSpPr bwMode="auto">
            <a:xfrm>
              <a:off x="4368" y="2290"/>
              <a:ext cx="151" cy="336"/>
              <a:chOff x="2880" y="2474"/>
              <a:chExt cx="319" cy="568"/>
            </a:xfrm>
          </p:grpSpPr>
          <p:sp>
            <p:nvSpPr>
              <p:cNvPr id="252045" name="Oval 141"/>
              <p:cNvSpPr>
                <a:spLocks noChangeArrowheads="1"/>
              </p:cNvSpPr>
              <p:nvPr/>
            </p:nvSpPr>
            <p:spPr bwMode="auto">
              <a:xfrm>
                <a:off x="2970" y="2496"/>
                <a:ext cx="147" cy="135"/>
              </a:xfrm>
              <a:prstGeom prst="ellipse">
                <a:avLst/>
              </a:pr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46" name="Freeform 142"/>
              <p:cNvSpPr>
                <a:spLocks/>
              </p:cNvSpPr>
              <p:nvPr/>
            </p:nvSpPr>
            <p:spPr bwMode="auto">
              <a:xfrm>
                <a:off x="2978" y="2474"/>
                <a:ext cx="164" cy="17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56" y="88"/>
                  </a:cxn>
                  <a:cxn ang="0">
                    <a:pos x="80" y="184"/>
                  </a:cxn>
                  <a:cxn ang="0">
                    <a:pos x="160" y="120"/>
                  </a:cxn>
                  <a:cxn ang="0">
                    <a:pos x="160" y="56"/>
                  </a:cxn>
                  <a:cxn ang="0">
                    <a:pos x="88" y="0"/>
                  </a:cxn>
                  <a:cxn ang="0">
                    <a:pos x="16" y="8"/>
                  </a:cxn>
                  <a:cxn ang="0">
                    <a:pos x="0" y="56"/>
                  </a:cxn>
                </a:cxnLst>
                <a:rect l="0" t="0" r="r" b="b"/>
                <a:pathLst>
                  <a:path w="160" h="184">
                    <a:moveTo>
                      <a:pt x="0" y="56"/>
                    </a:moveTo>
                    <a:lnTo>
                      <a:pt x="56" y="88"/>
                    </a:lnTo>
                    <a:lnTo>
                      <a:pt x="80" y="184"/>
                    </a:lnTo>
                    <a:lnTo>
                      <a:pt x="160" y="120"/>
                    </a:lnTo>
                    <a:lnTo>
                      <a:pt x="160" y="56"/>
                    </a:lnTo>
                    <a:lnTo>
                      <a:pt x="88" y="0"/>
                    </a:lnTo>
                    <a:lnTo>
                      <a:pt x="16" y="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47" name="Freeform 143"/>
              <p:cNvSpPr>
                <a:spLocks/>
              </p:cNvSpPr>
              <p:nvPr/>
            </p:nvSpPr>
            <p:spPr bwMode="auto">
              <a:xfrm>
                <a:off x="2904" y="2616"/>
                <a:ext cx="279" cy="426"/>
              </a:xfrm>
              <a:custGeom>
                <a:avLst/>
                <a:gdLst/>
                <a:ahLst/>
                <a:cxnLst>
                  <a:cxn ang="0">
                    <a:pos x="216" y="0"/>
                  </a:cxn>
                  <a:cxn ang="0">
                    <a:pos x="272" y="80"/>
                  </a:cxn>
                  <a:cxn ang="0">
                    <a:pos x="264" y="264"/>
                  </a:cxn>
                  <a:cxn ang="0">
                    <a:pos x="216" y="280"/>
                  </a:cxn>
                  <a:cxn ang="0">
                    <a:pos x="56" y="280"/>
                  </a:cxn>
                  <a:cxn ang="0">
                    <a:pos x="88" y="456"/>
                  </a:cxn>
                  <a:cxn ang="0">
                    <a:pos x="8" y="448"/>
                  </a:cxn>
                  <a:cxn ang="0">
                    <a:pos x="0" y="224"/>
                  </a:cxn>
                  <a:cxn ang="0">
                    <a:pos x="168" y="184"/>
                  </a:cxn>
                  <a:cxn ang="0">
                    <a:pos x="128" y="72"/>
                  </a:cxn>
                  <a:cxn ang="0">
                    <a:pos x="152" y="16"/>
                  </a:cxn>
                  <a:cxn ang="0">
                    <a:pos x="216" y="0"/>
                  </a:cxn>
                </a:cxnLst>
                <a:rect l="0" t="0" r="r" b="b"/>
                <a:pathLst>
                  <a:path w="272" h="456">
                    <a:moveTo>
                      <a:pt x="216" y="0"/>
                    </a:moveTo>
                    <a:lnTo>
                      <a:pt x="272" y="80"/>
                    </a:lnTo>
                    <a:lnTo>
                      <a:pt x="264" y="264"/>
                    </a:lnTo>
                    <a:lnTo>
                      <a:pt x="216" y="280"/>
                    </a:lnTo>
                    <a:lnTo>
                      <a:pt x="56" y="280"/>
                    </a:lnTo>
                    <a:lnTo>
                      <a:pt x="88" y="456"/>
                    </a:lnTo>
                    <a:lnTo>
                      <a:pt x="8" y="448"/>
                    </a:lnTo>
                    <a:lnTo>
                      <a:pt x="0" y="224"/>
                    </a:lnTo>
                    <a:lnTo>
                      <a:pt x="168" y="184"/>
                    </a:lnTo>
                    <a:lnTo>
                      <a:pt x="128" y="72"/>
                    </a:lnTo>
                    <a:lnTo>
                      <a:pt x="152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48" name="Freeform 144"/>
              <p:cNvSpPr>
                <a:spLocks/>
              </p:cNvSpPr>
              <p:nvPr/>
            </p:nvSpPr>
            <p:spPr bwMode="auto">
              <a:xfrm>
                <a:off x="2978" y="2690"/>
                <a:ext cx="221" cy="345"/>
              </a:xfrm>
              <a:custGeom>
                <a:avLst/>
                <a:gdLst/>
                <a:ahLst/>
                <a:cxnLst>
                  <a:cxn ang="0">
                    <a:pos x="368" y="0"/>
                  </a:cxn>
                  <a:cxn ang="0">
                    <a:pos x="368" y="648"/>
                  </a:cxn>
                  <a:cxn ang="0">
                    <a:pos x="312" y="640"/>
                  </a:cxn>
                  <a:cxn ang="0">
                    <a:pos x="312" y="344"/>
                  </a:cxn>
                  <a:cxn ang="0">
                    <a:pos x="56" y="344"/>
                  </a:cxn>
                  <a:cxn ang="0">
                    <a:pos x="56" y="624"/>
                  </a:cxn>
                  <a:cxn ang="0">
                    <a:pos x="0" y="624"/>
                  </a:cxn>
                  <a:cxn ang="0">
                    <a:pos x="0" y="296"/>
                  </a:cxn>
                  <a:cxn ang="0">
                    <a:pos x="312" y="296"/>
                  </a:cxn>
                  <a:cxn ang="0">
                    <a:pos x="312" y="0"/>
                  </a:cxn>
                  <a:cxn ang="0">
                    <a:pos x="368" y="0"/>
                  </a:cxn>
                </a:cxnLst>
                <a:rect l="0" t="0" r="r" b="b"/>
                <a:pathLst>
                  <a:path w="368" h="648">
                    <a:moveTo>
                      <a:pt x="368" y="0"/>
                    </a:moveTo>
                    <a:lnTo>
                      <a:pt x="368" y="648"/>
                    </a:lnTo>
                    <a:lnTo>
                      <a:pt x="312" y="640"/>
                    </a:lnTo>
                    <a:lnTo>
                      <a:pt x="312" y="344"/>
                    </a:lnTo>
                    <a:lnTo>
                      <a:pt x="56" y="344"/>
                    </a:lnTo>
                    <a:lnTo>
                      <a:pt x="56" y="624"/>
                    </a:lnTo>
                    <a:lnTo>
                      <a:pt x="0" y="624"/>
                    </a:lnTo>
                    <a:lnTo>
                      <a:pt x="0" y="296"/>
                    </a:lnTo>
                    <a:lnTo>
                      <a:pt x="312" y="296"/>
                    </a:lnTo>
                    <a:lnTo>
                      <a:pt x="312" y="0"/>
                    </a:lnTo>
                    <a:lnTo>
                      <a:pt x="368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49" name="Freeform 145"/>
              <p:cNvSpPr>
                <a:spLocks/>
              </p:cNvSpPr>
              <p:nvPr/>
            </p:nvSpPr>
            <p:spPr bwMode="auto">
              <a:xfrm>
                <a:off x="2880" y="2773"/>
                <a:ext cx="102" cy="4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56"/>
                  </a:cxn>
                  <a:cxn ang="0">
                    <a:pos x="0" y="104"/>
                  </a:cxn>
                  <a:cxn ang="0">
                    <a:pos x="168" y="104"/>
                  </a:cxn>
                  <a:cxn ang="0">
                    <a:pos x="256" y="72"/>
                  </a:cxn>
                  <a:cxn ang="0">
                    <a:pos x="240" y="0"/>
                  </a:cxn>
                </a:cxnLst>
                <a:rect l="0" t="0" r="r" b="b"/>
                <a:pathLst>
                  <a:path w="256" h="104">
                    <a:moveTo>
                      <a:pt x="240" y="0"/>
                    </a:moveTo>
                    <a:lnTo>
                      <a:pt x="0" y="56"/>
                    </a:lnTo>
                    <a:lnTo>
                      <a:pt x="0" y="104"/>
                    </a:lnTo>
                    <a:lnTo>
                      <a:pt x="168" y="104"/>
                    </a:lnTo>
                    <a:lnTo>
                      <a:pt x="256" y="7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050" name="Freeform 146"/>
              <p:cNvSpPr>
                <a:spLocks/>
              </p:cNvSpPr>
              <p:nvPr/>
            </p:nvSpPr>
            <p:spPr bwMode="auto">
              <a:xfrm>
                <a:off x="2963" y="2632"/>
                <a:ext cx="181" cy="177"/>
              </a:xfrm>
              <a:custGeom>
                <a:avLst/>
                <a:gdLst/>
                <a:ahLst/>
                <a:cxnLst>
                  <a:cxn ang="0">
                    <a:pos x="280" y="64"/>
                  </a:cxn>
                  <a:cxn ang="0">
                    <a:pos x="192" y="232"/>
                  </a:cxn>
                  <a:cxn ang="0">
                    <a:pos x="0" y="320"/>
                  </a:cxn>
                  <a:cxn ang="0">
                    <a:pos x="16" y="424"/>
                  </a:cxn>
                  <a:cxn ang="0">
                    <a:pos x="288" y="368"/>
                  </a:cxn>
                  <a:cxn ang="0">
                    <a:pos x="456" y="80"/>
                  </a:cxn>
                  <a:cxn ang="0">
                    <a:pos x="408" y="16"/>
                  </a:cxn>
                  <a:cxn ang="0">
                    <a:pos x="312" y="0"/>
                  </a:cxn>
                  <a:cxn ang="0">
                    <a:pos x="280" y="64"/>
                  </a:cxn>
                </a:cxnLst>
                <a:rect l="0" t="0" r="r" b="b"/>
                <a:pathLst>
                  <a:path w="456" h="424">
                    <a:moveTo>
                      <a:pt x="280" y="64"/>
                    </a:moveTo>
                    <a:lnTo>
                      <a:pt x="192" y="232"/>
                    </a:lnTo>
                    <a:lnTo>
                      <a:pt x="0" y="320"/>
                    </a:lnTo>
                    <a:lnTo>
                      <a:pt x="16" y="424"/>
                    </a:lnTo>
                    <a:lnTo>
                      <a:pt x="288" y="368"/>
                    </a:lnTo>
                    <a:lnTo>
                      <a:pt x="456" y="80"/>
                    </a:lnTo>
                    <a:lnTo>
                      <a:pt x="408" y="16"/>
                    </a:lnTo>
                    <a:lnTo>
                      <a:pt x="312" y="0"/>
                    </a:lnTo>
                    <a:lnTo>
                      <a:pt x="280" y="64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2051" name="Text Box 147"/>
          <p:cNvSpPr txBox="1">
            <a:spLocks noChangeArrowheads="1"/>
          </p:cNvSpPr>
          <p:nvPr/>
        </p:nvSpPr>
        <p:spPr bwMode="auto">
          <a:xfrm>
            <a:off x="571501" y="371475"/>
            <a:ext cx="690782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252052" name="Text Box 148"/>
          <p:cNvSpPr txBox="1">
            <a:spLocks noChangeArrowheads="1"/>
          </p:cNvSpPr>
          <p:nvPr/>
        </p:nvSpPr>
        <p:spPr bwMode="auto">
          <a:xfrm>
            <a:off x="712177" y="523875"/>
            <a:ext cx="690782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sz="3200">
              <a:solidFill>
                <a:srgbClr val="336699"/>
              </a:solidFill>
            </a:endParaRPr>
          </a:p>
        </p:txBody>
      </p:sp>
      <p:sp>
        <p:nvSpPr>
          <p:cNvPr id="252053" name="Oval 149"/>
          <p:cNvSpPr>
            <a:spLocks noChangeArrowheads="1"/>
          </p:cNvSpPr>
          <p:nvPr/>
        </p:nvSpPr>
        <p:spPr bwMode="auto">
          <a:xfrm>
            <a:off x="4056185" y="2519364"/>
            <a:ext cx="445477" cy="6048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40%</a:t>
            </a:r>
          </a:p>
        </p:txBody>
      </p:sp>
      <p:sp>
        <p:nvSpPr>
          <p:cNvPr id="252054" name="Oval 150"/>
          <p:cNvSpPr>
            <a:spLocks noChangeArrowheads="1"/>
          </p:cNvSpPr>
          <p:nvPr/>
        </p:nvSpPr>
        <p:spPr bwMode="auto">
          <a:xfrm>
            <a:off x="6119446" y="2819400"/>
            <a:ext cx="492369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10%</a:t>
            </a:r>
          </a:p>
        </p:txBody>
      </p:sp>
      <p:sp>
        <p:nvSpPr>
          <p:cNvPr id="252055" name="Oval 151"/>
          <p:cNvSpPr>
            <a:spLocks noChangeArrowheads="1"/>
          </p:cNvSpPr>
          <p:nvPr/>
        </p:nvSpPr>
        <p:spPr bwMode="auto">
          <a:xfrm>
            <a:off x="3024554" y="2286000"/>
            <a:ext cx="422031" cy="55403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75%</a:t>
            </a:r>
          </a:p>
        </p:txBody>
      </p:sp>
      <p:sp>
        <p:nvSpPr>
          <p:cNvPr id="252056" name="Oval 152"/>
          <p:cNvSpPr>
            <a:spLocks noChangeArrowheads="1"/>
          </p:cNvSpPr>
          <p:nvPr/>
        </p:nvSpPr>
        <p:spPr bwMode="auto">
          <a:xfrm>
            <a:off x="2391508" y="1981200"/>
            <a:ext cx="422031" cy="5651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90%</a:t>
            </a:r>
          </a:p>
        </p:txBody>
      </p:sp>
      <p:sp>
        <p:nvSpPr>
          <p:cNvPr id="252057" name="Oval 153"/>
          <p:cNvSpPr>
            <a:spLocks noChangeArrowheads="1"/>
          </p:cNvSpPr>
          <p:nvPr/>
        </p:nvSpPr>
        <p:spPr bwMode="auto">
          <a:xfrm>
            <a:off x="3727939" y="1524001"/>
            <a:ext cx="2497015" cy="8985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Word recognition</a:t>
            </a:r>
          </a:p>
        </p:txBody>
      </p:sp>
      <p:sp>
        <p:nvSpPr>
          <p:cNvPr id="252058" name="Line 154"/>
          <p:cNvSpPr>
            <a:spLocks noChangeShapeType="1"/>
          </p:cNvSpPr>
          <p:nvPr/>
        </p:nvSpPr>
        <p:spPr bwMode="auto">
          <a:xfrm flipH="1">
            <a:off x="2919046" y="1920876"/>
            <a:ext cx="949569" cy="93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059" name="Line 155"/>
          <p:cNvSpPr>
            <a:spLocks noChangeShapeType="1"/>
          </p:cNvSpPr>
          <p:nvPr/>
        </p:nvSpPr>
        <p:spPr bwMode="auto">
          <a:xfrm flipH="1">
            <a:off x="3458308" y="2046288"/>
            <a:ext cx="550985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060" name="Line 156"/>
          <p:cNvSpPr>
            <a:spLocks noChangeShapeType="1"/>
          </p:cNvSpPr>
          <p:nvPr/>
        </p:nvSpPr>
        <p:spPr bwMode="auto">
          <a:xfrm flipH="1">
            <a:off x="4349261" y="2219326"/>
            <a:ext cx="117231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061" name="Line 157"/>
          <p:cNvSpPr>
            <a:spLocks noChangeShapeType="1"/>
          </p:cNvSpPr>
          <p:nvPr/>
        </p:nvSpPr>
        <p:spPr bwMode="auto">
          <a:xfrm>
            <a:off x="5978769" y="2157414"/>
            <a:ext cx="363415" cy="693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10d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5d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0d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nn5d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 advAuto="0"/>
      <p:bldP spid="251975" grpId="0" animBg="1"/>
      <p:bldP spid="251976" grpId="0" animBg="1"/>
      <p:bldP spid="251977" grpId="0" animBg="1"/>
      <p:bldP spid="251978" grpId="0" animBg="1"/>
      <p:bldP spid="252053" grpId="0" animBg="1" autoUpdateAnimBg="0"/>
      <p:bldP spid="252054" grpId="0" animBg="1" autoUpdateAnimBg="0"/>
      <p:bldP spid="252055" grpId="0" animBg="1" autoUpdateAnimBg="0"/>
      <p:bldP spid="252056" grpId="0" animBg="1" autoUpdateAnimBg="0"/>
      <p:bldP spid="252057" grpId="0" animBg="1" autoUpdateAnimBg="0"/>
      <p:bldP spid="252058" grpId="0" animBg="1"/>
      <p:bldP spid="252059" grpId="0" animBg="1"/>
      <p:bldP spid="252060" grpId="0" animBg="1"/>
      <p:bldP spid="252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583223" y="6207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dirty="0">
                <a:solidFill>
                  <a:srgbClr val="D4760C"/>
                </a:solidFill>
                <a:latin typeface="Arial" charset="0"/>
              </a:rPr>
              <a:t>What are the characteristics of low and </a:t>
            </a:r>
            <a:br>
              <a:rPr lang="en-US" sz="3200" dirty="0">
                <a:solidFill>
                  <a:srgbClr val="D4760C"/>
                </a:solidFill>
                <a:latin typeface="Arial" charset="0"/>
              </a:rPr>
            </a:br>
            <a:r>
              <a:rPr lang="en-US" sz="3200" dirty="0">
                <a:solidFill>
                  <a:srgbClr val="D4760C"/>
                </a:solidFill>
                <a:latin typeface="Arial" charset="0"/>
              </a:rPr>
              <a:t>high tones?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7297615" y="2205039"/>
            <a:ext cx="119455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60 dBA</a:t>
            </a:r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>
            <a:off x="2844312" y="2827338"/>
            <a:ext cx="458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4911969" y="2574925"/>
            <a:ext cx="954107" cy="46166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4 feet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57500" y="3125788"/>
            <a:ext cx="4572000" cy="2286000"/>
            <a:chOff x="1312" y="2160"/>
            <a:chExt cx="2880" cy="144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12" y="2160"/>
              <a:ext cx="2880" cy="1440"/>
              <a:chOff x="1312" y="2160"/>
              <a:chExt cx="2880" cy="1440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312" y="2160"/>
                <a:ext cx="2880" cy="240"/>
                <a:chOff x="1312" y="2160"/>
                <a:chExt cx="2880" cy="240"/>
              </a:xfrm>
            </p:grpSpPr>
            <p:sp>
              <p:nvSpPr>
                <p:cNvPr id="256009" name="Rectangle 9"/>
                <p:cNvSpPr>
                  <a:spLocks noChangeArrowheads="1"/>
                </p:cNvSpPr>
                <p:nvPr/>
              </p:nvSpPr>
              <p:spPr bwMode="auto">
                <a:xfrm>
                  <a:off x="13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0" name="Rectangle 10"/>
                <p:cNvSpPr>
                  <a:spLocks noChangeArrowheads="1"/>
                </p:cNvSpPr>
                <p:nvPr/>
              </p:nvSpPr>
              <p:spPr bwMode="auto">
                <a:xfrm>
                  <a:off x="15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1" name="Rectangle 11"/>
                <p:cNvSpPr>
                  <a:spLocks noChangeArrowheads="1"/>
                </p:cNvSpPr>
                <p:nvPr/>
              </p:nvSpPr>
              <p:spPr bwMode="auto">
                <a:xfrm>
                  <a:off x="17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2" name="Rectangle 12"/>
                <p:cNvSpPr>
                  <a:spLocks noChangeArrowheads="1"/>
                </p:cNvSpPr>
                <p:nvPr/>
              </p:nvSpPr>
              <p:spPr bwMode="auto">
                <a:xfrm>
                  <a:off x="20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3" name="Rectangle 13"/>
                <p:cNvSpPr>
                  <a:spLocks noChangeArrowheads="1"/>
                </p:cNvSpPr>
                <p:nvPr/>
              </p:nvSpPr>
              <p:spPr bwMode="auto">
                <a:xfrm>
                  <a:off x="22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4" name="Rectangle 14"/>
                <p:cNvSpPr>
                  <a:spLocks noChangeArrowheads="1"/>
                </p:cNvSpPr>
                <p:nvPr/>
              </p:nvSpPr>
              <p:spPr bwMode="auto">
                <a:xfrm>
                  <a:off x="25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5" name="Rectangle 15"/>
                <p:cNvSpPr>
                  <a:spLocks noChangeArrowheads="1"/>
                </p:cNvSpPr>
                <p:nvPr/>
              </p:nvSpPr>
              <p:spPr bwMode="auto">
                <a:xfrm>
                  <a:off x="27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6" name="Rectangle 16"/>
                <p:cNvSpPr>
                  <a:spLocks noChangeArrowheads="1"/>
                </p:cNvSpPr>
                <p:nvPr/>
              </p:nvSpPr>
              <p:spPr bwMode="auto">
                <a:xfrm>
                  <a:off x="29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7" name="Rectangle 17"/>
                <p:cNvSpPr>
                  <a:spLocks noChangeArrowheads="1"/>
                </p:cNvSpPr>
                <p:nvPr/>
              </p:nvSpPr>
              <p:spPr bwMode="auto">
                <a:xfrm>
                  <a:off x="32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8" name="Rectangle 18"/>
                <p:cNvSpPr>
                  <a:spLocks noChangeArrowheads="1"/>
                </p:cNvSpPr>
                <p:nvPr/>
              </p:nvSpPr>
              <p:spPr bwMode="auto">
                <a:xfrm>
                  <a:off x="34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19" name="Rectangle 19"/>
                <p:cNvSpPr>
                  <a:spLocks noChangeArrowheads="1"/>
                </p:cNvSpPr>
                <p:nvPr/>
              </p:nvSpPr>
              <p:spPr bwMode="auto">
                <a:xfrm>
                  <a:off x="37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20" name="Rectangle 20"/>
                <p:cNvSpPr>
                  <a:spLocks noChangeArrowheads="1"/>
                </p:cNvSpPr>
                <p:nvPr/>
              </p:nvSpPr>
              <p:spPr bwMode="auto">
                <a:xfrm>
                  <a:off x="39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312" y="2400"/>
                <a:ext cx="2880" cy="240"/>
                <a:chOff x="1312" y="2160"/>
                <a:chExt cx="2880" cy="240"/>
              </a:xfrm>
            </p:grpSpPr>
            <p:sp>
              <p:nvSpPr>
                <p:cNvPr id="256022" name="Rectangle 22"/>
                <p:cNvSpPr>
                  <a:spLocks noChangeArrowheads="1"/>
                </p:cNvSpPr>
                <p:nvPr/>
              </p:nvSpPr>
              <p:spPr bwMode="auto">
                <a:xfrm>
                  <a:off x="13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23" name="Rectangle 23"/>
                <p:cNvSpPr>
                  <a:spLocks noChangeArrowheads="1"/>
                </p:cNvSpPr>
                <p:nvPr/>
              </p:nvSpPr>
              <p:spPr bwMode="auto">
                <a:xfrm>
                  <a:off x="15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24" name="Rectangle 24"/>
                <p:cNvSpPr>
                  <a:spLocks noChangeArrowheads="1"/>
                </p:cNvSpPr>
                <p:nvPr/>
              </p:nvSpPr>
              <p:spPr bwMode="auto">
                <a:xfrm>
                  <a:off x="17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25" name="Rectangle 25"/>
                <p:cNvSpPr>
                  <a:spLocks noChangeArrowheads="1"/>
                </p:cNvSpPr>
                <p:nvPr/>
              </p:nvSpPr>
              <p:spPr bwMode="auto">
                <a:xfrm>
                  <a:off x="20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26" name="Rectangle 26"/>
                <p:cNvSpPr>
                  <a:spLocks noChangeArrowheads="1"/>
                </p:cNvSpPr>
                <p:nvPr/>
              </p:nvSpPr>
              <p:spPr bwMode="auto">
                <a:xfrm>
                  <a:off x="22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27" name="Rectangle 27"/>
                <p:cNvSpPr>
                  <a:spLocks noChangeArrowheads="1"/>
                </p:cNvSpPr>
                <p:nvPr/>
              </p:nvSpPr>
              <p:spPr bwMode="auto">
                <a:xfrm>
                  <a:off x="25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28" name="Rectangle 28"/>
                <p:cNvSpPr>
                  <a:spLocks noChangeArrowheads="1"/>
                </p:cNvSpPr>
                <p:nvPr/>
              </p:nvSpPr>
              <p:spPr bwMode="auto">
                <a:xfrm>
                  <a:off x="27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29" name="Rectangle 29"/>
                <p:cNvSpPr>
                  <a:spLocks noChangeArrowheads="1"/>
                </p:cNvSpPr>
                <p:nvPr/>
              </p:nvSpPr>
              <p:spPr bwMode="auto">
                <a:xfrm>
                  <a:off x="29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30" name="Rectangle 30"/>
                <p:cNvSpPr>
                  <a:spLocks noChangeArrowheads="1"/>
                </p:cNvSpPr>
                <p:nvPr/>
              </p:nvSpPr>
              <p:spPr bwMode="auto">
                <a:xfrm>
                  <a:off x="32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31" name="Rectangle 31"/>
                <p:cNvSpPr>
                  <a:spLocks noChangeArrowheads="1"/>
                </p:cNvSpPr>
                <p:nvPr/>
              </p:nvSpPr>
              <p:spPr bwMode="auto">
                <a:xfrm>
                  <a:off x="34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32" name="Rectangle 32"/>
                <p:cNvSpPr>
                  <a:spLocks noChangeArrowheads="1"/>
                </p:cNvSpPr>
                <p:nvPr/>
              </p:nvSpPr>
              <p:spPr bwMode="auto">
                <a:xfrm>
                  <a:off x="37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33" name="Rectangle 33"/>
                <p:cNvSpPr>
                  <a:spLocks noChangeArrowheads="1"/>
                </p:cNvSpPr>
                <p:nvPr/>
              </p:nvSpPr>
              <p:spPr bwMode="auto">
                <a:xfrm>
                  <a:off x="39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1312" y="2640"/>
                <a:ext cx="2880" cy="240"/>
                <a:chOff x="1312" y="2160"/>
                <a:chExt cx="2880" cy="240"/>
              </a:xfrm>
            </p:grpSpPr>
            <p:sp>
              <p:nvSpPr>
                <p:cNvPr id="256035" name="Rectangle 35"/>
                <p:cNvSpPr>
                  <a:spLocks noChangeArrowheads="1"/>
                </p:cNvSpPr>
                <p:nvPr/>
              </p:nvSpPr>
              <p:spPr bwMode="auto">
                <a:xfrm>
                  <a:off x="13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36" name="Rectangle 36"/>
                <p:cNvSpPr>
                  <a:spLocks noChangeArrowheads="1"/>
                </p:cNvSpPr>
                <p:nvPr/>
              </p:nvSpPr>
              <p:spPr bwMode="auto">
                <a:xfrm>
                  <a:off x="15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37" name="Rectangle 37"/>
                <p:cNvSpPr>
                  <a:spLocks noChangeArrowheads="1"/>
                </p:cNvSpPr>
                <p:nvPr/>
              </p:nvSpPr>
              <p:spPr bwMode="auto">
                <a:xfrm>
                  <a:off x="17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3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39" name="Rectangle 39"/>
                <p:cNvSpPr>
                  <a:spLocks noChangeArrowheads="1"/>
                </p:cNvSpPr>
                <p:nvPr/>
              </p:nvSpPr>
              <p:spPr bwMode="auto">
                <a:xfrm>
                  <a:off x="22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40" name="Rectangle 40"/>
                <p:cNvSpPr>
                  <a:spLocks noChangeArrowheads="1"/>
                </p:cNvSpPr>
                <p:nvPr/>
              </p:nvSpPr>
              <p:spPr bwMode="auto">
                <a:xfrm>
                  <a:off x="25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41" name="Rectangle 41"/>
                <p:cNvSpPr>
                  <a:spLocks noChangeArrowheads="1"/>
                </p:cNvSpPr>
                <p:nvPr/>
              </p:nvSpPr>
              <p:spPr bwMode="auto">
                <a:xfrm>
                  <a:off x="27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42" name="Rectangle 42"/>
                <p:cNvSpPr>
                  <a:spLocks noChangeArrowheads="1"/>
                </p:cNvSpPr>
                <p:nvPr/>
              </p:nvSpPr>
              <p:spPr bwMode="auto">
                <a:xfrm>
                  <a:off x="29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43" name="Rectangle 43"/>
                <p:cNvSpPr>
                  <a:spLocks noChangeArrowheads="1"/>
                </p:cNvSpPr>
                <p:nvPr/>
              </p:nvSpPr>
              <p:spPr bwMode="auto">
                <a:xfrm>
                  <a:off x="32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44" name="Rectangle 44"/>
                <p:cNvSpPr>
                  <a:spLocks noChangeArrowheads="1"/>
                </p:cNvSpPr>
                <p:nvPr/>
              </p:nvSpPr>
              <p:spPr bwMode="auto">
                <a:xfrm>
                  <a:off x="34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45" name="Rectangle 45"/>
                <p:cNvSpPr>
                  <a:spLocks noChangeArrowheads="1"/>
                </p:cNvSpPr>
                <p:nvPr/>
              </p:nvSpPr>
              <p:spPr bwMode="auto">
                <a:xfrm>
                  <a:off x="37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46" name="Rectangle 46"/>
                <p:cNvSpPr>
                  <a:spLocks noChangeArrowheads="1"/>
                </p:cNvSpPr>
                <p:nvPr/>
              </p:nvSpPr>
              <p:spPr bwMode="auto">
                <a:xfrm>
                  <a:off x="39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1312" y="2880"/>
                <a:ext cx="2880" cy="240"/>
                <a:chOff x="1312" y="2160"/>
                <a:chExt cx="2880" cy="240"/>
              </a:xfrm>
            </p:grpSpPr>
            <p:sp>
              <p:nvSpPr>
                <p:cNvPr id="256048" name="Rectangle 48"/>
                <p:cNvSpPr>
                  <a:spLocks noChangeArrowheads="1"/>
                </p:cNvSpPr>
                <p:nvPr/>
              </p:nvSpPr>
              <p:spPr bwMode="auto">
                <a:xfrm>
                  <a:off x="13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49" name="Rectangle 49"/>
                <p:cNvSpPr>
                  <a:spLocks noChangeArrowheads="1"/>
                </p:cNvSpPr>
                <p:nvPr/>
              </p:nvSpPr>
              <p:spPr bwMode="auto">
                <a:xfrm>
                  <a:off x="15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0" name="Rectangle 50"/>
                <p:cNvSpPr>
                  <a:spLocks noChangeArrowheads="1"/>
                </p:cNvSpPr>
                <p:nvPr/>
              </p:nvSpPr>
              <p:spPr bwMode="auto">
                <a:xfrm>
                  <a:off x="17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1" name="Rectangle 51"/>
                <p:cNvSpPr>
                  <a:spLocks noChangeArrowheads="1"/>
                </p:cNvSpPr>
                <p:nvPr/>
              </p:nvSpPr>
              <p:spPr bwMode="auto">
                <a:xfrm>
                  <a:off x="20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2" name="Rectangle 52"/>
                <p:cNvSpPr>
                  <a:spLocks noChangeArrowheads="1"/>
                </p:cNvSpPr>
                <p:nvPr/>
              </p:nvSpPr>
              <p:spPr bwMode="auto">
                <a:xfrm>
                  <a:off x="22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5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5" name="Rectangle 55"/>
                <p:cNvSpPr>
                  <a:spLocks noChangeArrowheads="1"/>
                </p:cNvSpPr>
                <p:nvPr/>
              </p:nvSpPr>
              <p:spPr bwMode="auto">
                <a:xfrm>
                  <a:off x="29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6" name="Rectangle 56"/>
                <p:cNvSpPr>
                  <a:spLocks noChangeArrowheads="1"/>
                </p:cNvSpPr>
                <p:nvPr/>
              </p:nvSpPr>
              <p:spPr bwMode="auto">
                <a:xfrm>
                  <a:off x="32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7" name="Rectangle 57"/>
                <p:cNvSpPr>
                  <a:spLocks noChangeArrowheads="1"/>
                </p:cNvSpPr>
                <p:nvPr/>
              </p:nvSpPr>
              <p:spPr bwMode="auto">
                <a:xfrm>
                  <a:off x="34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8" name="Rectangle 58"/>
                <p:cNvSpPr>
                  <a:spLocks noChangeArrowheads="1"/>
                </p:cNvSpPr>
                <p:nvPr/>
              </p:nvSpPr>
              <p:spPr bwMode="auto">
                <a:xfrm>
                  <a:off x="37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59" name="Rectangle 59"/>
                <p:cNvSpPr>
                  <a:spLocks noChangeArrowheads="1"/>
                </p:cNvSpPr>
                <p:nvPr/>
              </p:nvSpPr>
              <p:spPr bwMode="auto">
                <a:xfrm>
                  <a:off x="39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0"/>
              <p:cNvGrpSpPr>
                <a:grpSpLocks/>
              </p:cNvGrpSpPr>
              <p:nvPr/>
            </p:nvGrpSpPr>
            <p:grpSpPr bwMode="auto">
              <a:xfrm>
                <a:off x="1312" y="3120"/>
                <a:ext cx="2880" cy="240"/>
                <a:chOff x="1312" y="2160"/>
                <a:chExt cx="2880" cy="240"/>
              </a:xfrm>
            </p:grpSpPr>
            <p:sp>
              <p:nvSpPr>
                <p:cNvPr id="256061" name="Rectangle 61"/>
                <p:cNvSpPr>
                  <a:spLocks noChangeArrowheads="1"/>
                </p:cNvSpPr>
                <p:nvPr/>
              </p:nvSpPr>
              <p:spPr bwMode="auto">
                <a:xfrm>
                  <a:off x="13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2" name="Rectangle 62"/>
                <p:cNvSpPr>
                  <a:spLocks noChangeArrowheads="1"/>
                </p:cNvSpPr>
                <p:nvPr/>
              </p:nvSpPr>
              <p:spPr bwMode="auto">
                <a:xfrm>
                  <a:off x="15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3" name="Rectangle 63"/>
                <p:cNvSpPr>
                  <a:spLocks noChangeArrowheads="1"/>
                </p:cNvSpPr>
                <p:nvPr/>
              </p:nvSpPr>
              <p:spPr bwMode="auto">
                <a:xfrm>
                  <a:off x="17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4" name="Rectangle 64"/>
                <p:cNvSpPr>
                  <a:spLocks noChangeArrowheads="1"/>
                </p:cNvSpPr>
                <p:nvPr/>
              </p:nvSpPr>
              <p:spPr bwMode="auto">
                <a:xfrm>
                  <a:off x="20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5" name="Rectangle 65"/>
                <p:cNvSpPr>
                  <a:spLocks noChangeArrowheads="1"/>
                </p:cNvSpPr>
                <p:nvPr/>
              </p:nvSpPr>
              <p:spPr bwMode="auto">
                <a:xfrm>
                  <a:off x="22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6" name="Rectangle 66"/>
                <p:cNvSpPr>
                  <a:spLocks noChangeArrowheads="1"/>
                </p:cNvSpPr>
                <p:nvPr/>
              </p:nvSpPr>
              <p:spPr bwMode="auto">
                <a:xfrm>
                  <a:off x="25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7" name="Rectangle 67"/>
                <p:cNvSpPr>
                  <a:spLocks noChangeArrowheads="1"/>
                </p:cNvSpPr>
                <p:nvPr/>
              </p:nvSpPr>
              <p:spPr bwMode="auto">
                <a:xfrm>
                  <a:off x="27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8" name="Rectangle 68"/>
                <p:cNvSpPr>
                  <a:spLocks noChangeArrowheads="1"/>
                </p:cNvSpPr>
                <p:nvPr/>
              </p:nvSpPr>
              <p:spPr bwMode="auto">
                <a:xfrm>
                  <a:off x="29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69" name="Rectangle 69"/>
                <p:cNvSpPr>
                  <a:spLocks noChangeArrowheads="1"/>
                </p:cNvSpPr>
                <p:nvPr/>
              </p:nvSpPr>
              <p:spPr bwMode="auto">
                <a:xfrm>
                  <a:off x="32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0" name="Rectangle 70"/>
                <p:cNvSpPr>
                  <a:spLocks noChangeArrowheads="1"/>
                </p:cNvSpPr>
                <p:nvPr/>
              </p:nvSpPr>
              <p:spPr bwMode="auto">
                <a:xfrm>
                  <a:off x="34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1" name="Rectangle 71"/>
                <p:cNvSpPr>
                  <a:spLocks noChangeArrowheads="1"/>
                </p:cNvSpPr>
                <p:nvPr/>
              </p:nvSpPr>
              <p:spPr bwMode="auto">
                <a:xfrm>
                  <a:off x="37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2" name="Rectangle 72"/>
                <p:cNvSpPr>
                  <a:spLocks noChangeArrowheads="1"/>
                </p:cNvSpPr>
                <p:nvPr/>
              </p:nvSpPr>
              <p:spPr bwMode="auto">
                <a:xfrm>
                  <a:off x="39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73"/>
              <p:cNvGrpSpPr>
                <a:grpSpLocks/>
              </p:cNvGrpSpPr>
              <p:nvPr/>
            </p:nvGrpSpPr>
            <p:grpSpPr bwMode="auto">
              <a:xfrm>
                <a:off x="1312" y="3360"/>
                <a:ext cx="2880" cy="240"/>
                <a:chOff x="1312" y="2160"/>
                <a:chExt cx="2880" cy="240"/>
              </a:xfrm>
            </p:grpSpPr>
            <p:sp>
              <p:nvSpPr>
                <p:cNvPr id="256074" name="Rectangle 74"/>
                <p:cNvSpPr>
                  <a:spLocks noChangeArrowheads="1"/>
                </p:cNvSpPr>
                <p:nvPr/>
              </p:nvSpPr>
              <p:spPr bwMode="auto">
                <a:xfrm>
                  <a:off x="13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5" name="Rectangle 75"/>
                <p:cNvSpPr>
                  <a:spLocks noChangeArrowheads="1"/>
                </p:cNvSpPr>
                <p:nvPr/>
              </p:nvSpPr>
              <p:spPr bwMode="auto">
                <a:xfrm>
                  <a:off x="15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6" name="Rectangle 76"/>
                <p:cNvSpPr>
                  <a:spLocks noChangeArrowheads="1"/>
                </p:cNvSpPr>
                <p:nvPr/>
              </p:nvSpPr>
              <p:spPr bwMode="auto">
                <a:xfrm>
                  <a:off x="17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7" name="Rectangle 77"/>
                <p:cNvSpPr>
                  <a:spLocks noChangeArrowheads="1"/>
                </p:cNvSpPr>
                <p:nvPr/>
              </p:nvSpPr>
              <p:spPr bwMode="auto">
                <a:xfrm>
                  <a:off x="20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8" name="Rectangle 78"/>
                <p:cNvSpPr>
                  <a:spLocks noChangeArrowheads="1"/>
                </p:cNvSpPr>
                <p:nvPr/>
              </p:nvSpPr>
              <p:spPr bwMode="auto">
                <a:xfrm>
                  <a:off x="22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79" name="Rectangle 79"/>
                <p:cNvSpPr>
                  <a:spLocks noChangeArrowheads="1"/>
                </p:cNvSpPr>
                <p:nvPr/>
              </p:nvSpPr>
              <p:spPr bwMode="auto">
                <a:xfrm>
                  <a:off x="25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80" name="Rectangle 80"/>
                <p:cNvSpPr>
                  <a:spLocks noChangeArrowheads="1"/>
                </p:cNvSpPr>
                <p:nvPr/>
              </p:nvSpPr>
              <p:spPr bwMode="auto">
                <a:xfrm>
                  <a:off x="27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81" name="Rectangle 81"/>
                <p:cNvSpPr>
                  <a:spLocks noChangeArrowheads="1"/>
                </p:cNvSpPr>
                <p:nvPr/>
              </p:nvSpPr>
              <p:spPr bwMode="auto">
                <a:xfrm>
                  <a:off x="299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82" name="Rectangle 82"/>
                <p:cNvSpPr>
                  <a:spLocks noChangeArrowheads="1"/>
                </p:cNvSpPr>
                <p:nvPr/>
              </p:nvSpPr>
              <p:spPr bwMode="auto">
                <a:xfrm>
                  <a:off x="323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83" name="Rectangle 83"/>
                <p:cNvSpPr>
                  <a:spLocks noChangeArrowheads="1"/>
                </p:cNvSpPr>
                <p:nvPr/>
              </p:nvSpPr>
              <p:spPr bwMode="auto">
                <a:xfrm>
                  <a:off x="347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84" name="Rectangle 84"/>
                <p:cNvSpPr>
                  <a:spLocks noChangeArrowheads="1"/>
                </p:cNvSpPr>
                <p:nvPr/>
              </p:nvSpPr>
              <p:spPr bwMode="auto">
                <a:xfrm>
                  <a:off x="371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85" name="Rectangle 85"/>
                <p:cNvSpPr>
                  <a:spLocks noChangeArrowheads="1"/>
                </p:cNvSpPr>
                <p:nvPr/>
              </p:nvSpPr>
              <p:spPr bwMode="auto">
                <a:xfrm>
                  <a:off x="3952" y="2160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86"/>
            <p:cNvGrpSpPr>
              <a:grpSpLocks/>
            </p:cNvGrpSpPr>
            <p:nvPr/>
          </p:nvGrpSpPr>
          <p:grpSpPr bwMode="auto">
            <a:xfrm>
              <a:off x="1312" y="2160"/>
              <a:ext cx="2880" cy="1440"/>
              <a:chOff x="1312" y="2160"/>
              <a:chExt cx="2880" cy="1440"/>
            </a:xfrm>
          </p:grpSpPr>
          <p:grpSp>
            <p:nvGrpSpPr>
              <p:cNvPr id="11" name="Group 87"/>
              <p:cNvGrpSpPr>
                <a:grpSpLocks/>
              </p:cNvGrpSpPr>
              <p:nvPr/>
            </p:nvGrpSpPr>
            <p:grpSpPr bwMode="auto">
              <a:xfrm>
                <a:off x="1312" y="2160"/>
                <a:ext cx="2880" cy="480"/>
                <a:chOff x="1312" y="1536"/>
                <a:chExt cx="2880" cy="480"/>
              </a:xfrm>
            </p:grpSpPr>
            <p:sp>
              <p:nvSpPr>
                <p:cNvPr id="256088" name="Rectangle 88"/>
                <p:cNvSpPr>
                  <a:spLocks noChangeArrowheads="1"/>
                </p:cNvSpPr>
                <p:nvPr/>
              </p:nvSpPr>
              <p:spPr bwMode="auto">
                <a:xfrm>
                  <a:off x="131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89" name="Rectangle 89"/>
                <p:cNvSpPr>
                  <a:spLocks noChangeArrowheads="1"/>
                </p:cNvSpPr>
                <p:nvPr/>
              </p:nvSpPr>
              <p:spPr bwMode="auto">
                <a:xfrm>
                  <a:off x="179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90" name="Rectangle 90"/>
                <p:cNvSpPr>
                  <a:spLocks noChangeArrowheads="1"/>
                </p:cNvSpPr>
                <p:nvPr/>
              </p:nvSpPr>
              <p:spPr bwMode="auto">
                <a:xfrm>
                  <a:off x="227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91" name="Rectangle 91"/>
                <p:cNvSpPr>
                  <a:spLocks noChangeArrowheads="1"/>
                </p:cNvSpPr>
                <p:nvPr/>
              </p:nvSpPr>
              <p:spPr bwMode="auto">
                <a:xfrm>
                  <a:off x="275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92" name="Rectangle 92"/>
                <p:cNvSpPr>
                  <a:spLocks noChangeArrowheads="1"/>
                </p:cNvSpPr>
                <p:nvPr/>
              </p:nvSpPr>
              <p:spPr bwMode="auto">
                <a:xfrm>
                  <a:off x="323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93" name="Rectangle 93"/>
                <p:cNvSpPr>
                  <a:spLocks noChangeArrowheads="1"/>
                </p:cNvSpPr>
                <p:nvPr/>
              </p:nvSpPr>
              <p:spPr bwMode="auto">
                <a:xfrm>
                  <a:off x="371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94"/>
              <p:cNvGrpSpPr>
                <a:grpSpLocks/>
              </p:cNvGrpSpPr>
              <p:nvPr/>
            </p:nvGrpSpPr>
            <p:grpSpPr bwMode="auto">
              <a:xfrm>
                <a:off x="1312" y="2640"/>
                <a:ext cx="2880" cy="480"/>
                <a:chOff x="1312" y="1536"/>
                <a:chExt cx="2880" cy="480"/>
              </a:xfrm>
            </p:grpSpPr>
            <p:sp>
              <p:nvSpPr>
                <p:cNvPr id="256095" name="Rectangle 95"/>
                <p:cNvSpPr>
                  <a:spLocks noChangeArrowheads="1"/>
                </p:cNvSpPr>
                <p:nvPr/>
              </p:nvSpPr>
              <p:spPr bwMode="auto">
                <a:xfrm>
                  <a:off x="131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96" name="Rectangle 96"/>
                <p:cNvSpPr>
                  <a:spLocks noChangeArrowheads="1"/>
                </p:cNvSpPr>
                <p:nvPr/>
              </p:nvSpPr>
              <p:spPr bwMode="auto">
                <a:xfrm>
                  <a:off x="179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97" name="Rectangle 97"/>
                <p:cNvSpPr>
                  <a:spLocks noChangeArrowheads="1"/>
                </p:cNvSpPr>
                <p:nvPr/>
              </p:nvSpPr>
              <p:spPr bwMode="auto">
                <a:xfrm>
                  <a:off x="227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98" name="Rectangle 98"/>
                <p:cNvSpPr>
                  <a:spLocks noChangeArrowheads="1"/>
                </p:cNvSpPr>
                <p:nvPr/>
              </p:nvSpPr>
              <p:spPr bwMode="auto">
                <a:xfrm>
                  <a:off x="275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099" name="Rectangle 99"/>
                <p:cNvSpPr>
                  <a:spLocks noChangeArrowheads="1"/>
                </p:cNvSpPr>
                <p:nvPr/>
              </p:nvSpPr>
              <p:spPr bwMode="auto">
                <a:xfrm>
                  <a:off x="323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0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71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1"/>
              <p:cNvGrpSpPr>
                <a:grpSpLocks/>
              </p:cNvGrpSpPr>
              <p:nvPr/>
            </p:nvGrpSpPr>
            <p:grpSpPr bwMode="auto">
              <a:xfrm>
                <a:off x="1312" y="3120"/>
                <a:ext cx="2880" cy="480"/>
                <a:chOff x="1312" y="1536"/>
                <a:chExt cx="2880" cy="480"/>
              </a:xfrm>
            </p:grpSpPr>
            <p:sp>
              <p:nvSpPr>
                <p:cNvPr id="256102" name="Rectangle 102"/>
                <p:cNvSpPr>
                  <a:spLocks noChangeArrowheads="1"/>
                </p:cNvSpPr>
                <p:nvPr/>
              </p:nvSpPr>
              <p:spPr bwMode="auto">
                <a:xfrm>
                  <a:off x="131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0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79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04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7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05" name="Rectangle 105"/>
                <p:cNvSpPr>
                  <a:spLocks noChangeArrowheads="1"/>
                </p:cNvSpPr>
                <p:nvPr/>
              </p:nvSpPr>
              <p:spPr bwMode="auto">
                <a:xfrm>
                  <a:off x="275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06" name="Rectangle 106"/>
                <p:cNvSpPr>
                  <a:spLocks noChangeArrowheads="1"/>
                </p:cNvSpPr>
                <p:nvPr/>
              </p:nvSpPr>
              <p:spPr bwMode="auto">
                <a:xfrm>
                  <a:off x="323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07" name="Rectangle 107"/>
                <p:cNvSpPr>
                  <a:spLocks noChangeArrowheads="1"/>
                </p:cNvSpPr>
                <p:nvPr/>
              </p:nvSpPr>
              <p:spPr bwMode="auto">
                <a:xfrm>
                  <a:off x="3712" y="1536"/>
                  <a:ext cx="480" cy="4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6108" name="Text Box 108"/>
          <p:cNvSpPr txBox="1">
            <a:spLocks noChangeArrowheads="1"/>
          </p:cNvSpPr>
          <p:nvPr/>
        </p:nvSpPr>
        <p:spPr bwMode="auto">
          <a:xfrm>
            <a:off x="2612782" y="5395913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125</a:t>
            </a:r>
          </a:p>
        </p:txBody>
      </p:sp>
      <p:sp>
        <p:nvSpPr>
          <p:cNvPr id="256109" name="Text Box 109"/>
          <p:cNvSpPr txBox="1">
            <a:spLocks noChangeArrowheads="1"/>
          </p:cNvSpPr>
          <p:nvPr/>
        </p:nvSpPr>
        <p:spPr bwMode="auto">
          <a:xfrm>
            <a:off x="3363059" y="5395913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250</a:t>
            </a:r>
          </a:p>
        </p:txBody>
      </p:sp>
      <p:sp>
        <p:nvSpPr>
          <p:cNvPr id="256110" name="Text Box 110"/>
          <p:cNvSpPr txBox="1">
            <a:spLocks noChangeArrowheads="1"/>
          </p:cNvSpPr>
          <p:nvPr/>
        </p:nvSpPr>
        <p:spPr bwMode="auto">
          <a:xfrm>
            <a:off x="4125059" y="5395913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500</a:t>
            </a:r>
          </a:p>
        </p:txBody>
      </p:sp>
      <p:sp>
        <p:nvSpPr>
          <p:cNvPr id="256111" name="Text Box 111"/>
          <p:cNvSpPr txBox="1">
            <a:spLocks noChangeArrowheads="1"/>
          </p:cNvSpPr>
          <p:nvPr/>
        </p:nvSpPr>
        <p:spPr bwMode="auto">
          <a:xfrm>
            <a:off x="4835769" y="53959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1000</a:t>
            </a:r>
          </a:p>
        </p:txBody>
      </p:sp>
      <p:sp>
        <p:nvSpPr>
          <p:cNvPr id="256112" name="Text Box 112"/>
          <p:cNvSpPr txBox="1">
            <a:spLocks noChangeArrowheads="1"/>
          </p:cNvSpPr>
          <p:nvPr/>
        </p:nvSpPr>
        <p:spPr bwMode="auto">
          <a:xfrm>
            <a:off x="5584581" y="53959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2000</a:t>
            </a:r>
          </a:p>
        </p:txBody>
      </p:sp>
      <p:sp>
        <p:nvSpPr>
          <p:cNvPr id="256113" name="Text Box 113"/>
          <p:cNvSpPr txBox="1">
            <a:spLocks noChangeArrowheads="1"/>
          </p:cNvSpPr>
          <p:nvPr/>
        </p:nvSpPr>
        <p:spPr bwMode="auto">
          <a:xfrm>
            <a:off x="6346581" y="53959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4000</a:t>
            </a:r>
          </a:p>
        </p:txBody>
      </p:sp>
      <p:sp>
        <p:nvSpPr>
          <p:cNvPr id="256114" name="Text Box 114"/>
          <p:cNvSpPr txBox="1">
            <a:spLocks noChangeArrowheads="1"/>
          </p:cNvSpPr>
          <p:nvPr/>
        </p:nvSpPr>
        <p:spPr bwMode="auto">
          <a:xfrm>
            <a:off x="7134958" y="539591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8000</a:t>
            </a:r>
          </a:p>
        </p:txBody>
      </p:sp>
      <p:sp>
        <p:nvSpPr>
          <p:cNvPr id="256115" name="Text Box 115"/>
          <p:cNvSpPr txBox="1">
            <a:spLocks noChangeArrowheads="1"/>
          </p:cNvSpPr>
          <p:nvPr/>
        </p:nvSpPr>
        <p:spPr bwMode="auto">
          <a:xfrm>
            <a:off x="2486759" y="299720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60</a:t>
            </a:r>
          </a:p>
        </p:txBody>
      </p:sp>
      <p:sp>
        <p:nvSpPr>
          <p:cNvPr id="256116" name="Text Box 116"/>
          <p:cNvSpPr txBox="1">
            <a:spLocks noChangeArrowheads="1"/>
          </p:cNvSpPr>
          <p:nvPr/>
        </p:nvSpPr>
        <p:spPr bwMode="auto">
          <a:xfrm>
            <a:off x="2486759" y="369570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50</a:t>
            </a:r>
          </a:p>
        </p:txBody>
      </p:sp>
      <p:sp>
        <p:nvSpPr>
          <p:cNvPr id="256117" name="Text Box 117"/>
          <p:cNvSpPr txBox="1">
            <a:spLocks noChangeArrowheads="1"/>
          </p:cNvSpPr>
          <p:nvPr/>
        </p:nvSpPr>
        <p:spPr bwMode="auto">
          <a:xfrm>
            <a:off x="2486759" y="445770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40</a:t>
            </a:r>
          </a:p>
        </p:txBody>
      </p:sp>
      <p:sp>
        <p:nvSpPr>
          <p:cNvPr id="256118" name="Text Box 118"/>
          <p:cNvSpPr txBox="1">
            <a:spLocks noChangeArrowheads="1"/>
          </p:cNvSpPr>
          <p:nvPr/>
        </p:nvSpPr>
        <p:spPr bwMode="auto">
          <a:xfrm>
            <a:off x="2486759" y="5232400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30</a:t>
            </a:r>
          </a:p>
        </p:txBody>
      </p:sp>
      <p:sp>
        <p:nvSpPr>
          <p:cNvPr id="256119" name="Freeform 119"/>
          <p:cNvSpPr>
            <a:spLocks/>
          </p:cNvSpPr>
          <p:nvPr/>
        </p:nvSpPr>
        <p:spPr bwMode="auto">
          <a:xfrm>
            <a:off x="2857500" y="3760788"/>
            <a:ext cx="4583723" cy="12192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232" y="248"/>
              </a:cxn>
              <a:cxn ang="0">
                <a:pos x="504" y="56"/>
              </a:cxn>
              <a:cxn ang="0">
                <a:pos x="752" y="0"/>
              </a:cxn>
              <a:cxn ang="0">
                <a:pos x="984" y="0"/>
              </a:cxn>
              <a:cxn ang="0">
                <a:pos x="1200" y="64"/>
              </a:cxn>
              <a:cxn ang="0">
                <a:pos x="1448" y="264"/>
              </a:cxn>
              <a:cxn ang="0">
                <a:pos x="1688" y="400"/>
              </a:cxn>
              <a:cxn ang="0">
                <a:pos x="1928" y="544"/>
              </a:cxn>
              <a:cxn ang="0">
                <a:pos x="2168" y="648"/>
              </a:cxn>
              <a:cxn ang="0">
                <a:pos x="2416" y="704"/>
              </a:cxn>
              <a:cxn ang="0">
                <a:pos x="2648" y="736"/>
              </a:cxn>
              <a:cxn ang="0">
                <a:pos x="2888" y="768"/>
              </a:cxn>
            </a:cxnLst>
            <a:rect l="0" t="0" r="r" b="b"/>
            <a:pathLst>
              <a:path w="2888" h="768">
                <a:moveTo>
                  <a:pt x="0" y="336"/>
                </a:moveTo>
                <a:lnTo>
                  <a:pt x="232" y="248"/>
                </a:lnTo>
                <a:lnTo>
                  <a:pt x="504" y="56"/>
                </a:lnTo>
                <a:lnTo>
                  <a:pt x="752" y="0"/>
                </a:lnTo>
                <a:lnTo>
                  <a:pt x="984" y="0"/>
                </a:lnTo>
                <a:lnTo>
                  <a:pt x="1200" y="64"/>
                </a:lnTo>
                <a:lnTo>
                  <a:pt x="1448" y="264"/>
                </a:lnTo>
                <a:lnTo>
                  <a:pt x="1688" y="400"/>
                </a:lnTo>
                <a:lnTo>
                  <a:pt x="1928" y="544"/>
                </a:lnTo>
                <a:lnTo>
                  <a:pt x="2168" y="648"/>
                </a:lnTo>
                <a:lnTo>
                  <a:pt x="2416" y="704"/>
                </a:lnTo>
                <a:lnTo>
                  <a:pt x="2648" y="736"/>
                </a:lnTo>
                <a:lnTo>
                  <a:pt x="2888" y="768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0" name="Rectangle 120"/>
          <p:cNvSpPr>
            <a:spLocks noChangeArrowheads="1"/>
          </p:cNvSpPr>
          <p:nvPr/>
        </p:nvSpPr>
        <p:spPr bwMode="auto">
          <a:xfrm>
            <a:off x="3238500" y="3125788"/>
            <a:ext cx="1905000" cy="2286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  <a:p>
            <a:pPr algn="ctr"/>
            <a:endParaRPr lang="en-US" sz="2400">
              <a:latin typeface="Arial" charset="0"/>
            </a:endParaRPr>
          </a:p>
          <a:p>
            <a:pPr algn="ctr"/>
            <a:endParaRPr lang="en-US" sz="2400">
              <a:latin typeface="Arial" charset="0"/>
            </a:endParaRPr>
          </a:p>
          <a:p>
            <a:pPr algn="ctr"/>
            <a:r>
              <a:rPr lang="en-US" sz="2000" b="1">
                <a:latin typeface="Arial" charset="0"/>
              </a:rPr>
              <a:t>low tones </a:t>
            </a:r>
          </a:p>
          <a:p>
            <a:pPr algn="ctr"/>
            <a:r>
              <a:rPr lang="en-US" sz="2000" b="1">
                <a:latin typeface="Arial" charset="0"/>
              </a:rPr>
              <a:t>contain speech</a:t>
            </a:r>
          </a:p>
          <a:p>
            <a:pPr algn="ctr"/>
            <a:r>
              <a:rPr lang="en-US" sz="2000" b="1">
                <a:latin typeface="Arial" charset="0"/>
              </a:rPr>
              <a:t>power</a:t>
            </a:r>
          </a:p>
        </p:txBody>
      </p:sp>
      <p:sp>
        <p:nvSpPr>
          <p:cNvPr id="256121" name="Rectangle 121"/>
          <p:cNvSpPr>
            <a:spLocks noChangeArrowheads="1"/>
          </p:cNvSpPr>
          <p:nvPr/>
        </p:nvSpPr>
        <p:spPr bwMode="auto">
          <a:xfrm>
            <a:off x="5143500" y="3125788"/>
            <a:ext cx="1905000" cy="2286000"/>
          </a:xfrm>
          <a:prstGeom prst="rect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  <a:p>
            <a:pPr algn="ctr"/>
            <a:endParaRPr lang="en-US" sz="2400">
              <a:latin typeface="Arial" charset="0"/>
            </a:endParaRPr>
          </a:p>
          <a:p>
            <a:pPr algn="ctr"/>
            <a:endParaRPr lang="en-US" sz="2400">
              <a:latin typeface="Arial" charset="0"/>
            </a:endParaRPr>
          </a:p>
          <a:p>
            <a:pPr algn="ctr"/>
            <a:r>
              <a:rPr lang="en-US" sz="2000" b="1">
                <a:latin typeface="Arial" charset="0"/>
              </a:rPr>
              <a:t>high tones </a:t>
            </a:r>
          </a:p>
          <a:p>
            <a:pPr algn="ctr"/>
            <a:r>
              <a:rPr lang="en-US" sz="2000" b="1">
                <a:latin typeface="Arial" charset="0"/>
              </a:rPr>
              <a:t>contain speech </a:t>
            </a:r>
          </a:p>
          <a:p>
            <a:pPr algn="ctr"/>
            <a:r>
              <a:rPr lang="en-US" sz="2000" b="1">
                <a:latin typeface="Arial" charset="0"/>
              </a:rPr>
              <a:t>information</a:t>
            </a:r>
          </a:p>
        </p:txBody>
      </p:sp>
      <p:sp>
        <p:nvSpPr>
          <p:cNvPr id="256122" name="AutoShape 122">
            <a:hlinkClick r:id="" action="ppaction://noaction" highlightClick="1">
              <a:snd r:embed="rId4" name="plzpathH.wav"/>
            </a:hlinkClick>
          </p:cNvPr>
          <p:cNvSpPr>
            <a:spLocks noChangeArrowheads="1"/>
          </p:cNvSpPr>
          <p:nvPr/>
        </p:nvSpPr>
        <p:spPr bwMode="auto">
          <a:xfrm>
            <a:off x="5901104" y="3500439"/>
            <a:ext cx="514350" cy="574675"/>
          </a:xfrm>
          <a:prstGeom prst="actionButtonSound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3" name="Freeform 123"/>
          <p:cNvSpPr>
            <a:spLocks/>
          </p:cNvSpPr>
          <p:nvPr/>
        </p:nvSpPr>
        <p:spPr bwMode="auto">
          <a:xfrm>
            <a:off x="7454412" y="2239964"/>
            <a:ext cx="1305657" cy="898525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840" y="0"/>
              </a:cxn>
              <a:cxn ang="0">
                <a:pos x="840" y="872"/>
              </a:cxn>
              <a:cxn ang="0">
                <a:pos x="0" y="872"/>
              </a:cxn>
            </a:cxnLst>
            <a:rect l="0" t="0" r="r" b="b"/>
            <a:pathLst>
              <a:path w="840" h="872">
                <a:moveTo>
                  <a:pt x="624" y="0"/>
                </a:moveTo>
                <a:lnTo>
                  <a:pt x="840" y="0"/>
                </a:lnTo>
                <a:lnTo>
                  <a:pt x="840" y="872"/>
                </a:lnTo>
                <a:lnTo>
                  <a:pt x="0" y="87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4" name="Line 124"/>
          <p:cNvSpPr>
            <a:spLocks noChangeShapeType="1"/>
          </p:cNvSpPr>
          <p:nvPr/>
        </p:nvSpPr>
        <p:spPr bwMode="auto">
          <a:xfrm>
            <a:off x="2857500" y="3138488"/>
            <a:ext cx="45720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5" name="AutoShape 125">
            <a:hlinkClick r:id="" action="ppaction://noaction" highlightClick="1">
              <a:snd r:embed="rId3" name="plzpathL.wav"/>
            </a:hlinkClick>
          </p:cNvPr>
          <p:cNvSpPr>
            <a:spLocks noChangeArrowheads="1"/>
          </p:cNvSpPr>
          <p:nvPr/>
        </p:nvSpPr>
        <p:spPr bwMode="auto">
          <a:xfrm>
            <a:off x="3906716" y="3716338"/>
            <a:ext cx="596412" cy="614362"/>
          </a:xfrm>
          <a:prstGeom prst="actionButtonSound">
            <a:avLst/>
          </a:prstGeom>
          <a:solidFill>
            <a:srgbClr val="62EACB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6" name="Text Box 126"/>
          <p:cNvSpPr txBox="1">
            <a:spLocks noChangeArrowheads="1"/>
          </p:cNvSpPr>
          <p:nvPr/>
        </p:nvSpPr>
        <p:spPr bwMode="auto">
          <a:xfrm>
            <a:off x="3840774" y="5734050"/>
            <a:ext cx="2632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frequency in hertz</a:t>
            </a:r>
          </a:p>
        </p:txBody>
      </p:sp>
      <p:pic>
        <p:nvPicPr>
          <p:cNvPr id="256127" name="Picture 127" descr="spea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1" y="1752600"/>
            <a:ext cx="171303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zpath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zpath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0" grpId="0" animBg="1" autoUpdateAnimBg="0"/>
      <p:bldP spid="256121" grpId="0" animBg="1" autoUpdateAnimBg="0"/>
      <p:bldP spid="256122" grpId="0" animBg="1"/>
      <p:bldP spid="256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8"/>
          <p:cNvSpPr txBox="1">
            <a:spLocks noChangeArrowheads="1"/>
          </p:cNvSpPr>
          <p:nvPr/>
        </p:nvSpPr>
        <p:spPr bwMode="auto">
          <a:xfrm>
            <a:off x="5867400" y="4191000"/>
            <a:ext cx="3124200" cy="2430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267200" y="6248400"/>
            <a:ext cx="2149475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Time in seconds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 flipV="1">
            <a:off x="2562225" y="5667375"/>
            <a:ext cx="6197600" cy="328613"/>
            <a:chOff x="946" y="2832"/>
            <a:chExt cx="4270" cy="120"/>
          </a:xfrm>
        </p:grpSpPr>
        <p:sp>
          <p:nvSpPr>
            <p:cNvPr id="9307" name="Rectangle 4"/>
            <p:cNvSpPr>
              <a:spLocks noChangeArrowheads="1"/>
            </p:cNvSpPr>
            <p:nvPr/>
          </p:nvSpPr>
          <p:spPr bwMode="auto">
            <a:xfrm>
              <a:off x="946" y="2832"/>
              <a:ext cx="238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8" name="Rectangle 5"/>
            <p:cNvSpPr>
              <a:spLocks noChangeArrowheads="1"/>
            </p:cNvSpPr>
            <p:nvPr/>
          </p:nvSpPr>
          <p:spPr bwMode="auto">
            <a:xfrm>
              <a:off x="1184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9" name="Rectangle 6"/>
            <p:cNvSpPr>
              <a:spLocks noChangeArrowheads="1"/>
            </p:cNvSpPr>
            <p:nvPr/>
          </p:nvSpPr>
          <p:spPr bwMode="auto">
            <a:xfrm>
              <a:off x="1421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0" name="Rectangle 7"/>
            <p:cNvSpPr>
              <a:spLocks noChangeArrowheads="1"/>
            </p:cNvSpPr>
            <p:nvPr/>
          </p:nvSpPr>
          <p:spPr bwMode="auto">
            <a:xfrm>
              <a:off x="1658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1" name="Rectangle 8"/>
            <p:cNvSpPr>
              <a:spLocks noChangeArrowheads="1"/>
            </p:cNvSpPr>
            <p:nvPr/>
          </p:nvSpPr>
          <p:spPr bwMode="auto">
            <a:xfrm>
              <a:off x="1895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2" name="Rectangle 9"/>
            <p:cNvSpPr>
              <a:spLocks noChangeArrowheads="1"/>
            </p:cNvSpPr>
            <p:nvPr/>
          </p:nvSpPr>
          <p:spPr bwMode="auto">
            <a:xfrm>
              <a:off x="2132" y="2832"/>
              <a:ext cx="238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3" name="Rectangle 10"/>
            <p:cNvSpPr>
              <a:spLocks noChangeArrowheads="1"/>
            </p:cNvSpPr>
            <p:nvPr/>
          </p:nvSpPr>
          <p:spPr bwMode="auto">
            <a:xfrm>
              <a:off x="2370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4" name="Rectangle 11"/>
            <p:cNvSpPr>
              <a:spLocks noChangeArrowheads="1"/>
            </p:cNvSpPr>
            <p:nvPr/>
          </p:nvSpPr>
          <p:spPr bwMode="auto">
            <a:xfrm>
              <a:off x="2607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5" name="Rectangle 12"/>
            <p:cNvSpPr>
              <a:spLocks noChangeArrowheads="1"/>
            </p:cNvSpPr>
            <p:nvPr/>
          </p:nvSpPr>
          <p:spPr bwMode="auto">
            <a:xfrm>
              <a:off x="2844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6" name="Rectangle 13"/>
            <p:cNvSpPr>
              <a:spLocks noChangeArrowheads="1"/>
            </p:cNvSpPr>
            <p:nvPr/>
          </p:nvSpPr>
          <p:spPr bwMode="auto">
            <a:xfrm>
              <a:off x="3081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7" name="Rectangle 14"/>
            <p:cNvSpPr>
              <a:spLocks noChangeArrowheads="1"/>
            </p:cNvSpPr>
            <p:nvPr/>
          </p:nvSpPr>
          <p:spPr bwMode="auto">
            <a:xfrm>
              <a:off x="3318" y="2832"/>
              <a:ext cx="238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8" name="Rectangle 15"/>
            <p:cNvSpPr>
              <a:spLocks noChangeArrowheads="1"/>
            </p:cNvSpPr>
            <p:nvPr/>
          </p:nvSpPr>
          <p:spPr bwMode="auto">
            <a:xfrm>
              <a:off x="3556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19" name="Rectangle 16"/>
            <p:cNvSpPr>
              <a:spLocks noChangeArrowheads="1"/>
            </p:cNvSpPr>
            <p:nvPr/>
          </p:nvSpPr>
          <p:spPr bwMode="auto">
            <a:xfrm>
              <a:off x="3793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0" name="Rectangle 17"/>
            <p:cNvSpPr>
              <a:spLocks noChangeArrowheads="1"/>
            </p:cNvSpPr>
            <p:nvPr/>
          </p:nvSpPr>
          <p:spPr bwMode="auto">
            <a:xfrm>
              <a:off x="4030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1" name="Rectangle 18"/>
            <p:cNvSpPr>
              <a:spLocks noChangeArrowheads="1"/>
            </p:cNvSpPr>
            <p:nvPr/>
          </p:nvSpPr>
          <p:spPr bwMode="auto">
            <a:xfrm>
              <a:off x="4267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2" name="Rectangle 19"/>
            <p:cNvSpPr>
              <a:spLocks noChangeArrowheads="1"/>
            </p:cNvSpPr>
            <p:nvPr/>
          </p:nvSpPr>
          <p:spPr bwMode="auto">
            <a:xfrm>
              <a:off x="4504" y="2832"/>
              <a:ext cx="238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3" name="Rectangle 20"/>
            <p:cNvSpPr>
              <a:spLocks noChangeArrowheads="1"/>
            </p:cNvSpPr>
            <p:nvPr/>
          </p:nvSpPr>
          <p:spPr bwMode="auto">
            <a:xfrm>
              <a:off x="4742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4" name="Rectangle 21"/>
            <p:cNvSpPr>
              <a:spLocks noChangeArrowheads="1"/>
            </p:cNvSpPr>
            <p:nvPr/>
          </p:nvSpPr>
          <p:spPr bwMode="auto">
            <a:xfrm>
              <a:off x="4979" y="2832"/>
              <a:ext cx="237" cy="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21" name="Picture 22" descr="suitcln"/>
          <p:cNvPicPr>
            <a:picLocks noChangeAspect="1" noChangeArrowheads="1"/>
          </p:cNvPicPr>
          <p:nvPr/>
        </p:nvPicPr>
        <p:blipFill>
          <a:blip r:embed="rId3" cstate="print"/>
          <a:srcRect l="9712" r="1440"/>
          <a:stretch>
            <a:fillRect/>
          </a:stretch>
        </p:blipFill>
        <p:spPr bwMode="auto">
          <a:xfrm>
            <a:off x="2573338" y="1368425"/>
            <a:ext cx="6269037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2" name="Text Box 23"/>
          <p:cNvSpPr txBox="1">
            <a:spLocks noChangeArrowheads="1"/>
          </p:cNvSpPr>
          <p:nvPr/>
        </p:nvSpPr>
        <p:spPr bwMode="auto">
          <a:xfrm>
            <a:off x="2338388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0.0</a:t>
            </a:r>
          </a:p>
        </p:txBody>
      </p:sp>
      <p:sp>
        <p:nvSpPr>
          <p:cNvPr id="9223" name="Text Box 24"/>
          <p:cNvSpPr txBox="1">
            <a:spLocks noChangeArrowheads="1"/>
          </p:cNvSpPr>
          <p:nvPr/>
        </p:nvSpPr>
        <p:spPr bwMode="auto">
          <a:xfrm>
            <a:off x="3035300" y="5969000"/>
            <a:ext cx="61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0.2</a:t>
            </a:r>
          </a:p>
        </p:txBody>
      </p:sp>
      <p:sp>
        <p:nvSpPr>
          <p:cNvPr id="9224" name="Text Box 25"/>
          <p:cNvSpPr txBox="1">
            <a:spLocks noChangeArrowheads="1"/>
          </p:cNvSpPr>
          <p:nvPr/>
        </p:nvSpPr>
        <p:spPr bwMode="auto">
          <a:xfrm>
            <a:off x="3708400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0.4</a:t>
            </a:r>
          </a:p>
        </p:txBody>
      </p:sp>
      <p:sp>
        <p:nvSpPr>
          <p:cNvPr id="9225" name="Text Box 26"/>
          <p:cNvSpPr txBox="1">
            <a:spLocks noChangeArrowheads="1"/>
          </p:cNvSpPr>
          <p:nvPr/>
        </p:nvSpPr>
        <p:spPr bwMode="auto">
          <a:xfrm>
            <a:off x="4405313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0.6</a:t>
            </a:r>
          </a:p>
        </p:txBody>
      </p:sp>
      <p:sp>
        <p:nvSpPr>
          <p:cNvPr id="9226" name="Text Box 27"/>
          <p:cNvSpPr txBox="1">
            <a:spLocks noChangeArrowheads="1"/>
          </p:cNvSpPr>
          <p:nvPr/>
        </p:nvSpPr>
        <p:spPr bwMode="auto">
          <a:xfrm>
            <a:off x="5102225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0.8</a:t>
            </a:r>
          </a:p>
        </p:txBody>
      </p:sp>
      <p:sp>
        <p:nvSpPr>
          <p:cNvPr id="9227" name="Text Box 28"/>
          <p:cNvSpPr txBox="1">
            <a:spLocks noChangeArrowheads="1"/>
          </p:cNvSpPr>
          <p:nvPr/>
        </p:nvSpPr>
        <p:spPr bwMode="auto">
          <a:xfrm>
            <a:off x="5788025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1.0</a:t>
            </a:r>
          </a:p>
        </p:txBody>
      </p:sp>
      <p:sp>
        <p:nvSpPr>
          <p:cNvPr id="9228" name="Text Box 29"/>
          <p:cNvSpPr txBox="1">
            <a:spLocks noChangeArrowheads="1"/>
          </p:cNvSpPr>
          <p:nvPr/>
        </p:nvSpPr>
        <p:spPr bwMode="auto">
          <a:xfrm>
            <a:off x="6461125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1.2</a:t>
            </a:r>
          </a:p>
        </p:txBody>
      </p:sp>
      <p:sp>
        <p:nvSpPr>
          <p:cNvPr id="9229" name="Text Box 30"/>
          <p:cNvSpPr txBox="1">
            <a:spLocks noChangeArrowheads="1"/>
          </p:cNvSpPr>
          <p:nvPr/>
        </p:nvSpPr>
        <p:spPr bwMode="auto">
          <a:xfrm>
            <a:off x="7146925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1.4</a:t>
            </a:r>
          </a:p>
        </p:txBody>
      </p:sp>
      <p:sp>
        <p:nvSpPr>
          <p:cNvPr id="9230" name="Text Box 31"/>
          <p:cNvSpPr txBox="1">
            <a:spLocks noChangeArrowheads="1"/>
          </p:cNvSpPr>
          <p:nvPr/>
        </p:nvSpPr>
        <p:spPr bwMode="auto">
          <a:xfrm>
            <a:off x="7854950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1.6</a:t>
            </a:r>
          </a:p>
        </p:txBody>
      </p:sp>
      <p:sp>
        <p:nvSpPr>
          <p:cNvPr id="9231" name="Text Box 32"/>
          <p:cNvSpPr txBox="1">
            <a:spLocks noChangeArrowheads="1"/>
          </p:cNvSpPr>
          <p:nvPr/>
        </p:nvSpPr>
        <p:spPr bwMode="auto">
          <a:xfrm>
            <a:off x="8528050" y="5969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1.8</a:t>
            </a:r>
          </a:p>
        </p:txBody>
      </p:sp>
      <p:sp>
        <p:nvSpPr>
          <p:cNvPr id="9232" name="Rectangle 33"/>
          <p:cNvSpPr>
            <a:spLocks noChangeArrowheads="1"/>
          </p:cNvSpPr>
          <p:nvPr/>
        </p:nvSpPr>
        <p:spPr bwMode="auto">
          <a:xfrm>
            <a:off x="2552700" y="3689350"/>
            <a:ext cx="6299200" cy="2222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9233" name="Picture 34" descr="suitclnr"/>
          <p:cNvPicPr>
            <a:picLocks noChangeAspect="1" noChangeArrowheads="1"/>
          </p:cNvPicPr>
          <p:nvPr/>
        </p:nvPicPr>
        <p:blipFill>
          <a:blip r:embed="rId4" cstate="print"/>
          <a:srcRect l="10991"/>
          <a:stretch>
            <a:fillRect/>
          </a:stretch>
        </p:blipFill>
        <p:spPr bwMode="auto">
          <a:xfrm>
            <a:off x="2568575" y="3703638"/>
            <a:ext cx="6288088" cy="220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234" name="Group 35"/>
          <p:cNvGrpSpPr>
            <a:grpSpLocks/>
          </p:cNvGrpSpPr>
          <p:nvPr/>
        </p:nvGrpSpPr>
        <p:grpSpPr bwMode="auto">
          <a:xfrm>
            <a:off x="2555875" y="1362075"/>
            <a:ext cx="6278563" cy="2225675"/>
            <a:chOff x="5232" y="815"/>
            <a:chExt cx="104" cy="1273"/>
          </a:xfrm>
        </p:grpSpPr>
        <p:sp>
          <p:nvSpPr>
            <p:cNvPr id="9299" name="Rectangle 36"/>
            <p:cNvSpPr>
              <a:spLocks noChangeArrowheads="1"/>
            </p:cNvSpPr>
            <p:nvPr/>
          </p:nvSpPr>
          <p:spPr bwMode="auto">
            <a:xfrm>
              <a:off x="5232" y="815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0" name="Rectangle 37"/>
            <p:cNvSpPr>
              <a:spLocks noChangeArrowheads="1"/>
            </p:cNvSpPr>
            <p:nvPr/>
          </p:nvSpPr>
          <p:spPr bwMode="auto">
            <a:xfrm>
              <a:off x="5232" y="974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1" name="Rectangle 38"/>
            <p:cNvSpPr>
              <a:spLocks noChangeArrowheads="1"/>
            </p:cNvSpPr>
            <p:nvPr/>
          </p:nvSpPr>
          <p:spPr bwMode="auto">
            <a:xfrm>
              <a:off x="5232" y="1133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2" name="Rectangle 39"/>
            <p:cNvSpPr>
              <a:spLocks noChangeArrowheads="1"/>
            </p:cNvSpPr>
            <p:nvPr/>
          </p:nvSpPr>
          <p:spPr bwMode="auto">
            <a:xfrm>
              <a:off x="5232" y="1292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3" name="Rectangle 40"/>
            <p:cNvSpPr>
              <a:spLocks noChangeArrowheads="1"/>
            </p:cNvSpPr>
            <p:nvPr/>
          </p:nvSpPr>
          <p:spPr bwMode="auto">
            <a:xfrm>
              <a:off x="5232" y="1451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4" name="Rectangle 41"/>
            <p:cNvSpPr>
              <a:spLocks noChangeArrowheads="1"/>
            </p:cNvSpPr>
            <p:nvPr/>
          </p:nvSpPr>
          <p:spPr bwMode="auto">
            <a:xfrm>
              <a:off x="5232" y="1610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5" name="Rectangle 42"/>
            <p:cNvSpPr>
              <a:spLocks noChangeArrowheads="1"/>
            </p:cNvSpPr>
            <p:nvPr/>
          </p:nvSpPr>
          <p:spPr bwMode="auto">
            <a:xfrm>
              <a:off x="5232" y="1769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6" name="Rectangle 43"/>
            <p:cNvSpPr>
              <a:spLocks noChangeArrowheads="1"/>
            </p:cNvSpPr>
            <p:nvPr/>
          </p:nvSpPr>
          <p:spPr bwMode="auto">
            <a:xfrm>
              <a:off x="5232" y="1928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9235" name="Group 44"/>
          <p:cNvGrpSpPr>
            <a:grpSpLocks/>
          </p:cNvGrpSpPr>
          <p:nvPr/>
        </p:nvGrpSpPr>
        <p:grpSpPr bwMode="auto">
          <a:xfrm>
            <a:off x="2555875" y="3689350"/>
            <a:ext cx="6291263" cy="2224088"/>
            <a:chOff x="5232" y="815"/>
            <a:chExt cx="104" cy="1273"/>
          </a:xfrm>
        </p:grpSpPr>
        <p:sp>
          <p:nvSpPr>
            <p:cNvPr id="9291" name="Rectangle 45"/>
            <p:cNvSpPr>
              <a:spLocks noChangeArrowheads="1"/>
            </p:cNvSpPr>
            <p:nvPr/>
          </p:nvSpPr>
          <p:spPr bwMode="auto">
            <a:xfrm>
              <a:off x="5232" y="815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2" name="Rectangle 46"/>
            <p:cNvSpPr>
              <a:spLocks noChangeArrowheads="1"/>
            </p:cNvSpPr>
            <p:nvPr/>
          </p:nvSpPr>
          <p:spPr bwMode="auto">
            <a:xfrm>
              <a:off x="5232" y="974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3" name="Rectangle 47"/>
            <p:cNvSpPr>
              <a:spLocks noChangeArrowheads="1"/>
            </p:cNvSpPr>
            <p:nvPr/>
          </p:nvSpPr>
          <p:spPr bwMode="auto">
            <a:xfrm>
              <a:off x="5232" y="1133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4" name="Rectangle 48"/>
            <p:cNvSpPr>
              <a:spLocks noChangeArrowheads="1"/>
            </p:cNvSpPr>
            <p:nvPr/>
          </p:nvSpPr>
          <p:spPr bwMode="auto">
            <a:xfrm>
              <a:off x="5232" y="1292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5" name="Rectangle 49"/>
            <p:cNvSpPr>
              <a:spLocks noChangeArrowheads="1"/>
            </p:cNvSpPr>
            <p:nvPr/>
          </p:nvSpPr>
          <p:spPr bwMode="auto">
            <a:xfrm>
              <a:off x="5232" y="1451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6" name="Rectangle 50"/>
            <p:cNvSpPr>
              <a:spLocks noChangeArrowheads="1"/>
            </p:cNvSpPr>
            <p:nvPr/>
          </p:nvSpPr>
          <p:spPr bwMode="auto">
            <a:xfrm>
              <a:off x="5232" y="1610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7" name="Rectangle 51"/>
            <p:cNvSpPr>
              <a:spLocks noChangeArrowheads="1"/>
            </p:cNvSpPr>
            <p:nvPr/>
          </p:nvSpPr>
          <p:spPr bwMode="auto">
            <a:xfrm>
              <a:off x="5232" y="1769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98" name="Rectangle 52"/>
            <p:cNvSpPr>
              <a:spLocks noChangeArrowheads="1"/>
            </p:cNvSpPr>
            <p:nvPr/>
          </p:nvSpPr>
          <p:spPr bwMode="auto">
            <a:xfrm>
              <a:off x="5232" y="1928"/>
              <a:ext cx="104" cy="160"/>
            </a:xfrm>
            <a:prstGeom prst="rect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9236" name="Text Box 53"/>
          <p:cNvSpPr txBox="1">
            <a:spLocks noChangeArrowheads="1"/>
          </p:cNvSpPr>
          <p:nvPr/>
        </p:nvSpPr>
        <p:spPr bwMode="auto">
          <a:xfrm>
            <a:off x="2232025" y="11620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8</a:t>
            </a:r>
          </a:p>
        </p:txBody>
      </p:sp>
      <p:sp>
        <p:nvSpPr>
          <p:cNvPr id="9237" name="Text Box 54"/>
          <p:cNvSpPr txBox="1">
            <a:spLocks noChangeArrowheads="1"/>
          </p:cNvSpPr>
          <p:nvPr/>
        </p:nvSpPr>
        <p:spPr bwMode="auto">
          <a:xfrm>
            <a:off x="2232025" y="17065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9238" name="Text Box 55"/>
          <p:cNvSpPr txBox="1">
            <a:spLocks noChangeArrowheads="1"/>
          </p:cNvSpPr>
          <p:nvPr/>
        </p:nvSpPr>
        <p:spPr bwMode="auto">
          <a:xfrm>
            <a:off x="2232025" y="22510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9239" name="Text Box 56"/>
          <p:cNvSpPr txBox="1">
            <a:spLocks noChangeArrowheads="1"/>
          </p:cNvSpPr>
          <p:nvPr/>
        </p:nvSpPr>
        <p:spPr bwMode="auto">
          <a:xfrm>
            <a:off x="2232025" y="27955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9240" name="Text Box 57"/>
          <p:cNvSpPr txBox="1">
            <a:spLocks noChangeArrowheads="1"/>
          </p:cNvSpPr>
          <p:nvPr/>
        </p:nvSpPr>
        <p:spPr bwMode="auto">
          <a:xfrm>
            <a:off x="2232025" y="33401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0</a:t>
            </a:r>
          </a:p>
        </p:txBody>
      </p:sp>
      <p:sp>
        <p:nvSpPr>
          <p:cNvPr id="9241" name="Text Box 58"/>
          <p:cNvSpPr txBox="1">
            <a:spLocks noChangeArrowheads="1"/>
          </p:cNvSpPr>
          <p:nvPr/>
        </p:nvSpPr>
        <p:spPr bwMode="auto">
          <a:xfrm>
            <a:off x="2232025" y="40354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9242" name="Text Box 59"/>
          <p:cNvSpPr txBox="1">
            <a:spLocks noChangeArrowheads="1"/>
          </p:cNvSpPr>
          <p:nvPr/>
        </p:nvSpPr>
        <p:spPr bwMode="auto">
          <a:xfrm>
            <a:off x="2232025" y="4579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9243" name="Text Box 60"/>
          <p:cNvSpPr txBox="1">
            <a:spLocks noChangeArrowheads="1"/>
          </p:cNvSpPr>
          <p:nvPr/>
        </p:nvSpPr>
        <p:spPr bwMode="auto">
          <a:xfrm>
            <a:off x="2232025" y="51244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9244" name="Text Box 61"/>
          <p:cNvSpPr txBox="1">
            <a:spLocks noChangeArrowheads="1"/>
          </p:cNvSpPr>
          <p:nvPr/>
        </p:nvSpPr>
        <p:spPr bwMode="auto">
          <a:xfrm>
            <a:off x="2232025" y="56689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0</a:t>
            </a:r>
          </a:p>
        </p:txBody>
      </p:sp>
      <p:sp>
        <p:nvSpPr>
          <p:cNvPr id="9245" name="Text Box 62"/>
          <p:cNvSpPr txBox="1">
            <a:spLocks noChangeArrowheads="1"/>
          </p:cNvSpPr>
          <p:nvPr/>
        </p:nvSpPr>
        <p:spPr bwMode="auto">
          <a:xfrm>
            <a:off x="2232025" y="3530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8</a:t>
            </a:r>
          </a:p>
        </p:txBody>
      </p:sp>
      <p:sp>
        <p:nvSpPr>
          <p:cNvPr id="9246" name="Text Box 63"/>
          <p:cNvSpPr txBox="1">
            <a:spLocks noChangeArrowheads="1"/>
          </p:cNvSpPr>
          <p:nvPr/>
        </p:nvSpPr>
        <p:spPr bwMode="auto">
          <a:xfrm rot="-5400000">
            <a:off x="603250" y="3405188"/>
            <a:ext cx="29559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latin typeface="Calibri" pitchFamily="34" charset="0"/>
              </a:rPr>
              <a:t>Frequency in kHz</a:t>
            </a:r>
          </a:p>
        </p:txBody>
      </p:sp>
      <p:sp>
        <p:nvSpPr>
          <p:cNvPr id="9247" name="Text Box 64"/>
          <p:cNvSpPr txBox="1">
            <a:spLocks noChangeArrowheads="1"/>
          </p:cNvSpPr>
          <p:nvPr/>
        </p:nvSpPr>
        <p:spPr bwMode="auto">
          <a:xfrm>
            <a:off x="304800" y="1935163"/>
            <a:ext cx="1096963" cy="100647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Output</a:t>
            </a:r>
          </a:p>
          <a:p>
            <a:pPr algn="ctr" eaLnBrk="0" hangingPunct="0"/>
            <a:r>
              <a:rPr lang="en-US" sz="2000">
                <a:latin typeface="Calibri" pitchFamily="34" charset="0"/>
              </a:rPr>
              <a:t>from</a:t>
            </a:r>
          </a:p>
          <a:p>
            <a:pPr algn="ctr" eaLnBrk="0" hangingPunct="0"/>
            <a:r>
              <a:rPr lang="en-US" sz="2000">
                <a:latin typeface="Calibri" pitchFamily="34" charset="0"/>
              </a:rPr>
              <a:t>talker</a:t>
            </a:r>
          </a:p>
        </p:txBody>
      </p:sp>
      <p:sp>
        <p:nvSpPr>
          <p:cNvPr id="9248" name="Text Box 66"/>
          <p:cNvSpPr txBox="1">
            <a:spLocks noChangeArrowheads="1"/>
          </p:cNvSpPr>
          <p:nvPr/>
        </p:nvSpPr>
        <p:spPr bwMode="auto">
          <a:xfrm>
            <a:off x="304800" y="4114800"/>
            <a:ext cx="1066800" cy="10064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Input</a:t>
            </a:r>
          </a:p>
          <a:p>
            <a:pPr algn="ctr" eaLnBrk="0" hangingPunct="0"/>
            <a:r>
              <a:rPr lang="en-US" sz="2000">
                <a:latin typeface="Calibri" pitchFamily="34" charset="0"/>
              </a:rPr>
              <a:t>to</a:t>
            </a:r>
          </a:p>
          <a:p>
            <a:pPr algn="ctr" eaLnBrk="0" hangingPunct="0"/>
            <a:r>
              <a:rPr lang="en-US" sz="2000">
                <a:latin typeface="Calibri" pitchFamily="34" charset="0"/>
              </a:rPr>
              <a:t>listener</a:t>
            </a:r>
          </a:p>
        </p:txBody>
      </p:sp>
      <p:sp>
        <p:nvSpPr>
          <p:cNvPr id="9249" name="AutoShape 67"/>
          <p:cNvSpPr>
            <a:spLocks noChangeArrowheads="1"/>
          </p:cNvSpPr>
          <p:nvPr/>
        </p:nvSpPr>
        <p:spPr bwMode="auto">
          <a:xfrm>
            <a:off x="1397000" y="4476750"/>
            <a:ext cx="520700" cy="431800"/>
          </a:xfrm>
          <a:prstGeom prst="rightArrow">
            <a:avLst>
              <a:gd name="adj1" fmla="val 50000"/>
              <a:gd name="adj2" fmla="val 3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9250" name="Group 68"/>
          <p:cNvGrpSpPr>
            <a:grpSpLocks/>
          </p:cNvGrpSpPr>
          <p:nvPr/>
        </p:nvGrpSpPr>
        <p:grpSpPr bwMode="auto">
          <a:xfrm>
            <a:off x="2536825" y="838200"/>
            <a:ext cx="5870575" cy="1898650"/>
            <a:chOff x="1731" y="528"/>
            <a:chExt cx="4006" cy="1196"/>
          </a:xfrm>
        </p:grpSpPr>
        <p:grpSp>
          <p:nvGrpSpPr>
            <p:cNvPr id="9265" name="Group 69"/>
            <p:cNvGrpSpPr>
              <a:grpSpLocks/>
            </p:cNvGrpSpPr>
            <p:nvPr/>
          </p:nvGrpSpPr>
          <p:grpSpPr bwMode="auto">
            <a:xfrm>
              <a:off x="1731" y="533"/>
              <a:ext cx="618" cy="1168"/>
              <a:chOff x="1590" y="393"/>
              <a:chExt cx="570" cy="1168"/>
            </a:xfrm>
          </p:grpSpPr>
          <p:sp>
            <p:nvSpPr>
              <p:cNvPr id="9287" name="Rectangle 70"/>
              <p:cNvSpPr>
                <a:spLocks noChangeArrowheads="1"/>
              </p:cNvSpPr>
              <p:nvPr/>
            </p:nvSpPr>
            <p:spPr bwMode="auto">
              <a:xfrm>
                <a:off x="1608" y="393"/>
                <a:ext cx="552" cy="2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8" name="Text Box 71"/>
              <p:cNvSpPr txBox="1">
                <a:spLocks noChangeArrowheads="1"/>
              </p:cNvSpPr>
              <p:nvPr/>
            </p:nvSpPr>
            <p:spPr bwMode="auto">
              <a:xfrm>
                <a:off x="1590" y="425"/>
                <a:ext cx="542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Calibri" pitchFamily="34" charset="0"/>
                  </a:rPr>
                  <a:t>Where</a:t>
                </a:r>
              </a:p>
            </p:txBody>
          </p:sp>
          <p:sp>
            <p:nvSpPr>
              <p:cNvPr id="9289" name="Freeform 72"/>
              <p:cNvSpPr>
                <a:spLocks/>
              </p:cNvSpPr>
              <p:nvPr/>
            </p:nvSpPr>
            <p:spPr bwMode="auto">
              <a:xfrm>
                <a:off x="1608" y="680"/>
                <a:ext cx="128" cy="881"/>
              </a:xfrm>
              <a:custGeom>
                <a:avLst/>
                <a:gdLst>
                  <a:gd name="T0" fmla="*/ 0 w 128"/>
                  <a:gd name="T1" fmla="*/ 0 h 881"/>
                  <a:gd name="T2" fmla="*/ 128 w 128"/>
                  <a:gd name="T3" fmla="*/ 161 h 881"/>
                  <a:gd name="T4" fmla="*/ 128 w 128"/>
                  <a:gd name="T5" fmla="*/ 881 h 88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881"/>
                  <a:gd name="T11" fmla="*/ 128 w 128"/>
                  <a:gd name="T12" fmla="*/ 881 h 8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881">
                    <a:moveTo>
                      <a:pt x="0" y="0"/>
                    </a:moveTo>
                    <a:lnTo>
                      <a:pt x="128" y="161"/>
                    </a:lnTo>
                    <a:lnTo>
                      <a:pt x="128" y="881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90" name="Freeform 73"/>
              <p:cNvSpPr>
                <a:spLocks/>
              </p:cNvSpPr>
              <p:nvPr/>
            </p:nvSpPr>
            <p:spPr bwMode="auto">
              <a:xfrm>
                <a:off x="2128" y="680"/>
                <a:ext cx="32" cy="872"/>
              </a:xfrm>
              <a:custGeom>
                <a:avLst/>
                <a:gdLst>
                  <a:gd name="T0" fmla="*/ 32 w 32"/>
                  <a:gd name="T1" fmla="*/ 0 h 872"/>
                  <a:gd name="T2" fmla="*/ 0 w 32"/>
                  <a:gd name="T3" fmla="*/ 144 h 872"/>
                  <a:gd name="T4" fmla="*/ 0 w 32"/>
                  <a:gd name="T5" fmla="*/ 872 h 872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872"/>
                  <a:gd name="T11" fmla="*/ 32 w 32"/>
                  <a:gd name="T12" fmla="*/ 872 h 8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872">
                    <a:moveTo>
                      <a:pt x="32" y="0"/>
                    </a:moveTo>
                    <a:lnTo>
                      <a:pt x="0" y="144"/>
                    </a:lnTo>
                    <a:lnTo>
                      <a:pt x="0" y="87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66" name="Group 74"/>
            <p:cNvGrpSpPr>
              <a:grpSpLocks/>
            </p:cNvGrpSpPr>
            <p:nvPr/>
          </p:nvGrpSpPr>
          <p:grpSpPr bwMode="auto">
            <a:xfrm>
              <a:off x="2295" y="532"/>
              <a:ext cx="586" cy="1152"/>
              <a:chOff x="2118" y="392"/>
              <a:chExt cx="541" cy="1152"/>
            </a:xfrm>
          </p:grpSpPr>
          <p:sp>
            <p:nvSpPr>
              <p:cNvPr id="9283" name="Rectangle 75"/>
              <p:cNvSpPr>
                <a:spLocks noChangeArrowheads="1"/>
              </p:cNvSpPr>
              <p:nvPr/>
            </p:nvSpPr>
            <p:spPr bwMode="auto">
              <a:xfrm>
                <a:off x="2152" y="392"/>
                <a:ext cx="442" cy="29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4" name="Text Box 76"/>
              <p:cNvSpPr txBox="1">
                <a:spLocks noChangeArrowheads="1"/>
              </p:cNvSpPr>
              <p:nvPr/>
            </p:nvSpPr>
            <p:spPr bwMode="auto">
              <a:xfrm>
                <a:off x="2118" y="410"/>
                <a:ext cx="54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000">
                    <a:latin typeface="Calibri" pitchFamily="34" charset="0"/>
                  </a:rPr>
                  <a:t>can I</a:t>
                </a:r>
              </a:p>
            </p:txBody>
          </p:sp>
          <p:sp>
            <p:nvSpPr>
              <p:cNvPr id="9285" name="Freeform 77"/>
              <p:cNvSpPr>
                <a:spLocks/>
              </p:cNvSpPr>
              <p:nvPr/>
            </p:nvSpPr>
            <p:spPr bwMode="auto">
              <a:xfrm>
                <a:off x="2135" y="680"/>
                <a:ext cx="17" cy="864"/>
              </a:xfrm>
              <a:custGeom>
                <a:avLst/>
                <a:gdLst>
                  <a:gd name="T0" fmla="*/ 0 w 17"/>
                  <a:gd name="T1" fmla="*/ 864 h 864"/>
                  <a:gd name="T2" fmla="*/ 0 w 17"/>
                  <a:gd name="T3" fmla="*/ 168 h 864"/>
                  <a:gd name="T4" fmla="*/ 17 w 17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864"/>
                  <a:gd name="T11" fmla="*/ 17 w 17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864">
                    <a:moveTo>
                      <a:pt x="0" y="864"/>
                    </a:moveTo>
                    <a:lnTo>
                      <a:pt x="0" y="168"/>
                    </a:lnTo>
                    <a:lnTo>
                      <a:pt x="17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6" name="Freeform 78"/>
              <p:cNvSpPr>
                <a:spLocks/>
              </p:cNvSpPr>
              <p:nvPr/>
            </p:nvSpPr>
            <p:spPr bwMode="auto">
              <a:xfrm>
                <a:off x="2584" y="680"/>
                <a:ext cx="48" cy="856"/>
              </a:xfrm>
              <a:custGeom>
                <a:avLst/>
                <a:gdLst>
                  <a:gd name="T0" fmla="*/ 48 w 48"/>
                  <a:gd name="T1" fmla="*/ 856 h 856"/>
                  <a:gd name="T2" fmla="*/ 48 w 48"/>
                  <a:gd name="T3" fmla="*/ 136 h 856"/>
                  <a:gd name="T4" fmla="*/ 0 w 48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856"/>
                  <a:gd name="T11" fmla="*/ 48 w 48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856">
                    <a:moveTo>
                      <a:pt x="48" y="856"/>
                    </a:moveTo>
                    <a:lnTo>
                      <a:pt x="48" y="136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67" name="Group 79"/>
            <p:cNvGrpSpPr>
              <a:grpSpLocks/>
            </p:cNvGrpSpPr>
            <p:nvPr/>
          </p:nvGrpSpPr>
          <p:grpSpPr bwMode="auto">
            <a:xfrm>
              <a:off x="2763" y="528"/>
              <a:ext cx="1007" cy="1172"/>
              <a:chOff x="238" y="3148"/>
              <a:chExt cx="930" cy="1172"/>
            </a:xfrm>
          </p:grpSpPr>
          <p:sp>
            <p:nvSpPr>
              <p:cNvPr id="9279" name="Rectangle 80"/>
              <p:cNvSpPr>
                <a:spLocks noChangeArrowheads="1"/>
              </p:cNvSpPr>
              <p:nvPr/>
            </p:nvSpPr>
            <p:spPr bwMode="auto">
              <a:xfrm>
                <a:off x="256" y="3148"/>
                <a:ext cx="912" cy="3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0" name="Text Box 81"/>
              <p:cNvSpPr txBox="1">
                <a:spLocks noChangeArrowheads="1"/>
              </p:cNvSpPr>
              <p:nvPr/>
            </p:nvSpPr>
            <p:spPr bwMode="auto">
              <a:xfrm>
                <a:off x="238" y="3188"/>
                <a:ext cx="671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Calibri" pitchFamily="34" charset="0"/>
                  </a:rPr>
                  <a:t>   get my</a:t>
                </a:r>
              </a:p>
            </p:txBody>
          </p:sp>
          <p:sp>
            <p:nvSpPr>
              <p:cNvPr id="9281" name="Freeform 82"/>
              <p:cNvSpPr>
                <a:spLocks/>
              </p:cNvSpPr>
              <p:nvPr/>
            </p:nvSpPr>
            <p:spPr bwMode="auto">
              <a:xfrm>
                <a:off x="256" y="3450"/>
                <a:ext cx="63" cy="861"/>
              </a:xfrm>
              <a:custGeom>
                <a:avLst/>
                <a:gdLst>
                  <a:gd name="T0" fmla="*/ 63 w 63"/>
                  <a:gd name="T1" fmla="*/ 861 h 861"/>
                  <a:gd name="T2" fmla="*/ 63 w 63"/>
                  <a:gd name="T3" fmla="*/ 123 h 861"/>
                  <a:gd name="T4" fmla="*/ 0 w 63"/>
                  <a:gd name="T5" fmla="*/ 0 h 861"/>
                  <a:gd name="T6" fmla="*/ 0 60000 65536"/>
                  <a:gd name="T7" fmla="*/ 0 60000 65536"/>
                  <a:gd name="T8" fmla="*/ 0 60000 65536"/>
                  <a:gd name="T9" fmla="*/ 0 w 63"/>
                  <a:gd name="T10" fmla="*/ 0 h 861"/>
                  <a:gd name="T11" fmla="*/ 63 w 63"/>
                  <a:gd name="T12" fmla="*/ 861 h 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" h="861">
                    <a:moveTo>
                      <a:pt x="63" y="861"/>
                    </a:moveTo>
                    <a:lnTo>
                      <a:pt x="63" y="123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82" name="Freeform 83"/>
              <p:cNvSpPr>
                <a:spLocks/>
              </p:cNvSpPr>
              <p:nvPr/>
            </p:nvSpPr>
            <p:spPr bwMode="auto">
              <a:xfrm>
                <a:off x="1108" y="3450"/>
                <a:ext cx="60" cy="870"/>
              </a:xfrm>
              <a:custGeom>
                <a:avLst/>
                <a:gdLst>
                  <a:gd name="T0" fmla="*/ 0 w 60"/>
                  <a:gd name="T1" fmla="*/ 870 h 870"/>
                  <a:gd name="T2" fmla="*/ 0 w 60"/>
                  <a:gd name="T3" fmla="*/ 117 h 870"/>
                  <a:gd name="T4" fmla="*/ 60 w 60"/>
                  <a:gd name="T5" fmla="*/ 0 h 87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870"/>
                  <a:gd name="T11" fmla="*/ 60 w 60"/>
                  <a:gd name="T12" fmla="*/ 870 h 8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870">
                    <a:moveTo>
                      <a:pt x="0" y="870"/>
                    </a:moveTo>
                    <a:lnTo>
                      <a:pt x="0" y="117"/>
                    </a:lnTo>
                    <a:lnTo>
                      <a:pt x="6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9268" name="Group 84"/>
            <p:cNvGrpSpPr>
              <a:grpSpLocks/>
            </p:cNvGrpSpPr>
            <p:nvPr/>
          </p:nvGrpSpPr>
          <p:grpSpPr bwMode="auto">
            <a:xfrm>
              <a:off x="3666" y="532"/>
              <a:ext cx="927" cy="1192"/>
              <a:chOff x="280" y="3128"/>
              <a:chExt cx="856" cy="1192"/>
            </a:xfrm>
          </p:grpSpPr>
          <p:sp>
            <p:nvSpPr>
              <p:cNvPr id="9275" name="Rectangle 85"/>
              <p:cNvSpPr>
                <a:spLocks noChangeArrowheads="1"/>
              </p:cNvSpPr>
              <p:nvPr/>
            </p:nvSpPr>
            <p:spPr bwMode="auto">
              <a:xfrm>
                <a:off x="280" y="3128"/>
                <a:ext cx="856" cy="3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76" name="Text Box 86"/>
              <p:cNvSpPr txBox="1">
                <a:spLocks noChangeArrowheads="1"/>
              </p:cNvSpPr>
              <p:nvPr/>
            </p:nvSpPr>
            <p:spPr bwMode="auto">
              <a:xfrm>
                <a:off x="366" y="3160"/>
                <a:ext cx="33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Calibri" pitchFamily="34" charset="0"/>
                  </a:rPr>
                  <a:t>suit</a:t>
                </a:r>
              </a:p>
            </p:txBody>
          </p:sp>
          <p:sp>
            <p:nvSpPr>
              <p:cNvPr id="9277" name="Freeform 87"/>
              <p:cNvSpPr>
                <a:spLocks/>
              </p:cNvSpPr>
              <p:nvPr/>
            </p:nvSpPr>
            <p:spPr bwMode="auto">
              <a:xfrm>
                <a:off x="280" y="3432"/>
                <a:ext cx="40" cy="864"/>
              </a:xfrm>
              <a:custGeom>
                <a:avLst/>
                <a:gdLst>
                  <a:gd name="T0" fmla="*/ 40 w 40"/>
                  <a:gd name="T1" fmla="*/ 864 h 864"/>
                  <a:gd name="T2" fmla="*/ 40 w 40"/>
                  <a:gd name="T3" fmla="*/ 136 h 864"/>
                  <a:gd name="T4" fmla="*/ 0 w 40"/>
                  <a:gd name="T5" fmla="*/ 0 h 864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864"/>
                  <a:gd name="T11" fmla="*/ 40 w 40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864">
                    <a:moveTo>
                      <a:pt x="40" y="864"/>
                    </a:moveTo>
                    <a:lnTo>
                      <a:pt x="40" y="136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78" name="Line 88"/>
              <p:cNvSpPr>
                <a:spLocks noChangeShapeType="1"/>
              </p:cNvSpPr>
              <p:nvPr/>
            </p:nvSpPr>
            <p:spPr bwMode="auto">
              <a:xfrm flipV="1">
                <a:off x="1128" y="3424"/>
                <a:ext cx="1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69" name="Group 89"/>
            <p:cNvGrpSpPr>
              <a:grpSpLocks/>
            </p:cNvGrpSpPr>
            <p:nvPr/>
          </p:nvGrpSpPr>
          <p:grpSpPr bwMode="auto">
            <a:xfrm>
              <a:off x="4505" y="532"/>
              <a:ext cx="1232" cy="1192"/>
              <a:chOff x="222" y="2928"/>
              <a:chExt cx="1138" cy="1192"/>
            </a:xfrm>
          </p:grpSpPr>
          <p:sp>
            <p:nvSpPr>
              <p:cNvPr id="9270" name="Rectangle 90"/>
              <p:cNvSpPr>
                <a:spLocks noChangeArrowheads="1"/>
              </p:cNvSpPr>
              <p:nvPr/>
            </p:nvSpPr>
            <p:spPr bwMode="auto">
              <a:xfrm>
                <a:off x="232" y="2928"/>
                <a:ext cx="1128" cy="3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271" name="Line 91"/>
              <p:cNvSpPr>
                <a:spLocks noChangeShapeType="1"/>
              </p:cNvSpPr>
              <p:nvPr/>
            </p:nvSpPr>
            <p:spPr bwMode="auto">
              <a:xfrm>
                <a:off x="296" y="3376"/>
                <a:ext cx="0" cy="7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Line 92"/>
              <p:cNvSpPr>
                <a:spLocks noChangeShapeType="1"/>
              </p:cNvSpPr>
              <p:nvPr/>
            </p:nvSpPr>
            <p:spPr bwMode="auto">
              <a:xfrm>
                <a:off x="1360" y="3232"/>
                <a:ext cx="0" cy="8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Line 93"/>
              <p:cNvSpPr>
                <a:spLocks noChangeShapeType="1"/>
              </p:cNvSpPr>
              <p:nvPr/>
            </p:nvSpPr>
            <p:spPr bwMode="auto">
              <a:xfrm flipH="1" flipV="1">
                <a:off x="232" y="3224"/>
                <a:ext cx="64" cy="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Text Box 94"/>
              <p:cNvSpPr txBox="1">
                <a:spLocks noChangeArrowheads="1"/>
              </p:cNvSpPr>
              <p:nvPr/>
            </p:nvSpPr>
            <p:spPr bwMode="auto">
              <a:xfrm>
                <a:off x="222" y="2968"/>
                <a:ext cx="829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>
                    <a:latin typeface="Calibri" pitchFamily="34" charset="0"/>
                  </a:rPr>
                  <a:t>   cleaned?</a:t>
                </a:r>
              </a:p>
            </p:txBody>
          </p:sp>
        </p:grpSp>
      </p:grpSp>
      <p:sp>
        <p:nvSpPr>
          <p:cNvPr id="9251" name="AutoShape 95">
            <a:hlinkClick r:id="" action="ppaction://noaction" highlightClick="1">
              <a:snd r:embed="rId5" name="suitcln.wav"/>
            </a:hlinkClick>
          </p:cNvPr>
          <p:cNvSpPr>
            <a:spLocks noChangeArrowheads="1"/>
          </p:cNvSpPr>
          <p:nvPr/>
        </p:nvSpPr>
        <p:spPr bwMode="auto">
          <a:xfrm>
            <a:off x="1727200" y="1428750"/>
            <a:ext cx="469900" cy="5334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2" name="AutoShape 96">
            <a:hlinkClick r:id="" action="ppaction://noaction" highlightClick="1">
              <a:snd r:embed="rId6" name="suitclnr.wav"/>
            </a:hlinkClick>
          </p:cNvPr>
          <p:cNvSpPr>
            <a:spLocks noChangeArrowheads="1"/>
          </p:cNvSpPr>
          <p:nvPr/>
        </p:nvSpPr>
        <p:spPr bwMode="auto">
          <a:xfrm>
            <a:off x="1701800" y="5187950"/>
            <a:ext cx="469900" cy="5334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3" name="AutoShape 97">
            <a:hlinkClick r:id="" action="ppaction://noaction" highlightClick="1">
              <a:snd r:embed="rId7" name="where.wav"/>
            </a:hlinkClick>
          </p:cNvPr>
          <p:cNvSpPr>
            <a:spLocks noChangeArrowheads="1"/>
          </p:cNvSpPr>
          <p:nvPr/>
        </p:nvSpPr>
        <p:spPr bwMode="auto">
          <a:xfrm>
            <a:off x="2857500" y="17462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4" name="AutoShape 98">
            <a:hlinkClick r:id="" action="ppaction://noaction" highlightClick="1">
              <a:snd r:embed="rId8" name="wherer.wav"/>
            </a:hlinkClick>
          </p:cNvPr>
          <p:cNvSpPr>
            <a:spLocks noChangeArrowheads="1"/>
          </p:cNvSpPr>
          <p:nvPr/>
        </p:nvSpPr>
        <p:spPr bwMode="auto">
          <a:xfrm>
            <a:off x="2882900" y="39179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5" name="AutoShape 99">
            <a:hlinkClick r:id="" action="ppaction://noaction" highlightClick="1">
              <a:snd r:embed="rId9" name="cani.wav"/>
            </a:hlinkClick>
          </p:cNvPr>
          <p:cNvSpPr>
            <a:spLocks noChangeArrowheads="1"/>
          </p:cNvSpPr>
          <p:nvPr/>
        </p:nvSpPr>
        <p:spPr bwMode="auto">
          <a:xfrm>
            <a:off x="3606800" y="17462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6" name="AutoShape 100">
            <a:hlinkClick r:id="" action="ppaction://noaction" highlightClick="1">
              <a:snd r:embed="rId10" name="canir.wav"/>
            </a:hlinkClick>
          </p:cNvPr>
          <p:cNvSpPr>
            <a:spLocks noChangeArrowheads="1"/>
          </p:cNvSpPr>
          <p:nvPr/>
        </p:nvSpPr>
        <p:spPr bwMode="auto">
          <a:xfrm>
            <a:off x="3632200" y="39179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7" name="AutoShape 101">
            <a:hlinkClick r:id="" action="ppaction://noaction" highlightClick="1">
              <a:snd r:embed="rId11" name="getmy.wav"/>
            </a:hlinkClick>
          </p:cNvPr>
          <p:cNvSpPr>
            <a:spLocks noChangeArrowheads="1"/>
          </p:cNvSpPr>
          <p:nvPr/>
        </p:nvSpPr>
        <p:spPr bwMode="auto">
          <a:xfrm>
            <a:off x="4610100" y="17462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8" name="AutoShape 102">
            <a:hlinkClick r:id="" action="ppaction://noaction" highlightClick="1">
              <a:snd r:embed="rId12" name="getmyr.wav"/>
            </a:hlinkClick>
          </p:cNvPr>
          <p:cNvSpPr>
            <a:spLocks noChangeArrowheads="1"/>
          </p:cNvSpPr>
          <p:nvPr/>
        </p:nvSpPr>
        <p:spPr bwMode="auto">
          <a:xfrm>
            <a:off x="4635500" y="39179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9" name="AutoShape 103">
            <a:hlinkClick r:id="" action="ppaction://noaction" highlightClick="1">
              <a:snd r:embed="rId13" name="suit.wav"/>
            </a:hlinkClick>
          </p:cNvPr>
          <p:cNvSpPr>
            <a:spLocks noChangeArrowheads="1"/>
          </p:cNvSpPr>
          <p:nvPr/>
        </p:nvSpPr>
        <p:spPr bwMode="auto">
          <a:xfrm>
            <a:off x="6057900" y="17462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0" name="AutoShape 104">
            <a:hlinkClick r:id="" action="ppaction://noaction" highlightClick="1">
              <a:snd r:embed="rId14" name="suitr.wav"/>
            </a:hlinkClick>
          </p:cNvPr>
          <p:cNvSpPr>
            <a:spLocks noChangeArrowheads="1"/>
          </p:cNvSpPr>
          <p:nvPr/>
        </p:nvSpPr>
        <p:spPr bwMode="auto">
          <a:xfrm>
            <a:off x="6083300" y="39179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1" name="AutoShape 105">
            <a:hlinkClick r:id="" action="ppaction://noaction" highlightClick="1">
              <a:snd r:embed="rId15" name="clnd.wav"/>
            </a:hlinkClick>
          </p:cNvPr>
          <p:cNvSpPr>
            <a:spLocks noChangeArrowheads="1"/>
          </p:cNvSpPr>
          <p:nvPr/>
        </p:nvSpPr>
        <p:spPr bwMode="auto">
          <a:xfrm>
            <a:off x="7315200" y="17462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2" name="AutoShape 106">
            <a:hlinkClick r:id="" action="ppaction://noaction" highlightClick="1">
              <a:snd r:embed="rId16" name="clndr.wav"/>
            </a:hlinkClick>
          </p:cNvPr>
          <p:cNvSpPr>
            <a:spLocks noChangeArrowheads="1"/>
          </p:cNvSpPr>
          <p:nvPr/>
        </p:nvSpPr>
        <p:spPr bwMode="auto">
          <a:xfrm>
            <a:off x="7340600" y="3917950"/>
            <a:ext cx="292100" cy="279400"/>
          </a:xfrm>
          <a:prstGeom prst="actionButtonSound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3" name="Rectangle 107"/>
          <p:cNvSpPr>
            <a:spLocks noGrp="1" noChangeArrowheads="1"/>
          </p:cNvSpPr>
          <p:nvPr>
            <p:ph type="title" idx="4294967295"/>
          </p:nvPr>
        </p:nvSpPr>
        <p:spPr>
          <a:xfrm>
            <a:off x="184150" y="-100013"/>
            <a:ext cx="7772400" cy="1143001"/>
          </a:xfrm>
        </p:spPr>
        <p:txBody>
          <a:bodyPr/>
          <a:lstStyle/>
          <a:p>
            <a:pPr algn="l"/>
            <a:r>
              <a:rPr lang="en-US" smtClean="0"/>
              <a:t> Reverberation</a:t>
            </a:r>
          </a:p>
        </p:txBody>
      </p:sp>
      <p:sp>
        <p:nvSpPr>
          <p:cNvPr id="9264" name="AutoShape 65"/>
          <p:cNvSpPr>
            <a:spLocks noChangeArrowheads="1"/>
          </p:cNvSpPr>
          <p:nvPr/>
        </p:nvSpPr>
        <p:spPr bwMode="auto">
          <a:xfrm>
            <a:off x="1346200" y="2406650"/>
            <a:ext cx="520700" cy="431800"/>
          </a:xfrm>
          <a:prstGeom prst="rightArrow">
            <a:avLst>
              <a:gd name="adj1" fmla="val 50000"/>
              <a:gd name="adj2" fmla="val 30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186</Words>
  <Application>Microsoft Office PowerPoint</Application>
  <PresentationFormat>Diavoorstelling (4:3)</PresentationFormat>
  <Paragraphs>100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Wingdings</vt:lpstr>
      <vt:lpstr>Office Theme</vt:lpstr>
      <vt:lpstr>PowerPoint-presentatie</vt:lpstr>
      <vt:lpstr>PowerPoint-presentatie</vt:lpstr>
      <vt:lpstr>PowerPoint-presentatie</vt:lpstr>
      <vt:lpstr> Reverberation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Acoustics</dc:title>
  <dc:creator>Dr Smiley</dc:creator>
  <cp:lastModifiedBy>Leo De Raeve</cp:lastModifiedBy>
  <cp:revision>11</cp:revision>
  <dcterms:created xsi:type="dcterms:W3CDTF">2009-09-07T02:52:24Z</dcterms:created>
  <dcterms:modified xsi:type="dcterms:W3CDTF">2021-01-24T13:30:32Z</dcterms:modified>
</cp:coreProperties>
</file>